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825" r:id="rId2"/>
    <p:sldId id="999" r:id="rId3"/>
    <p:sldId id="1382" r:id="rId4"/>
    <p:sldId id="1383" r:id="rId5"/>
    <p:sldId id="1384" r:id="rId6"/>
    <p:sldId id="1385" r:id="rId7"/>
    <p:sldId id="1386" r:id="rId8"/>
    <p:sldId id="1387" r:id="rId9"/>
    <p:sldId id="1388" r:id="rId10"/>
    <p:sldId id="1389" r:id="rId11"/>
    <p:sldId id="1390" r:id="rId12"/>
    <p:sldId id="1391" r:id="rId13"/>
    <p:sldId id="1392" r:id="rId14"/>
    <p:sldId id="1393" r:id="rId15"/>
    <p:sldId id="1394" r:id="rId16"/>
    <p:sldId id="1395" r:id="rId17"/>
    <p:sldId id="1396" r:id="rId18"/>
    <p:sldId id="1397" r:id="rId19"/>
    <p:sldId id="1398" r:id="rId20"/>
    <p:sldId id="1399" r:id="rId21"/>
    <p:sldId id="1400" r:id="rId22"/>
    <p:sldId id="1401" r:id="rId23"/>
    <p:sldId id="1402" r:id="rId24"/>
    <p:sldId id="1403" r:id="rId25"/>
    <p:sldId id="1404" r:id="rId26"/>
    <p:sldId id="1405" r:id="rId27"/>
    <p:sldId id="1406" r:id="rId28"/>
    <p:sldId id="1407" r:id="rId29"/>
    <p:sldId id="1408" r:id="rId30"/>
    <p:sldId id="1409" r:id="rId31"/>
    <p:sldId id="1410" r:id="rId32"/>
    <p:sldId id="1411" r:id="rId33"/>
    <p:sldId id="1412" r:id="rId34"/>
    <p:sldId id="1413" r:id="rId35"/>
    <p:sldId id="1414" r:id="rId36"/>
    <p:sldId id="1415" r:id="rId37"/>
    <p:sldId id="1416" r:id="rId38"/>
    <p:sldId id="1417" r:id="rId39"/>
    <p:sldId id="1418" r:id="rId40"/>
    <p:sldId id="1419" r:id="rId41"/>
    <p:sldId id="1420" r:id="rId42"/>
    <p:sldId id="1421" r:id="rId43"/>
    <p:sldId id="1422" r:id="rId44"/>
    <p:sldId id="1423" r:id="rId45"/>
    <p:sldId id="1424" r:id="rId46"/>
    <p:sldId id="1425" r:id="rId47"/>
    <p:sldId id="1426" r:id="rId48"/>
    <p:sldId id="1427" r:id="rId49"/>
    <p:sldId id="1428" r:id="rId50"/>
    <p:sldId id="1429" r:id="rId51"/>
    <p:sldId id="1430" r:id="rId52"/>
    <p:sldId id="1431" r:id="rId53"/>
    <p:sldId id="1432" r:id="rId54"/>
    <p:sldId id="1433" r:id="rId55"/>
    <p:sldId id="1434" r:id="rId56"/>
    <p:sldId id="1435" r:id="rId57"/>
    <p:sldId id="1436" r:id="rId58"/>
    <p:sldId id="1437" r:id="rId59"/>
    <p:sldId id="1438" r:id="rId60"/>
    <p:sldId id="1439" r:id="rId61"/>
    <p:sldId id="1440" r:id="rId62"/>
    <p:sldId id="1441" r:id="rId6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p:scale>
          <a:sx n="71" d="100"/>
          <a:sy n="71" d="100"/>
        </p:scale>
        <p:origin x="-108" y="330"/>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2014-03-01</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SHITTIM</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en-ZA" i="1" dirty="0" err="1" smtClean="0">
                <a:solidFill>
                  <a:srgbClr val="004821"/>
                </a:solidFill>
              </a:rPr>
              <a:t>Yisra’ĕl</a:t>
            </a:r>
            <a:r>
              <a:rPr lang="en-ZA" i="1" dirty="0" smtClean="0">
                <a:solidFill>
                  <a:srgbClr val="004821"/>
                </a:solidFill>
              </a:rPr>
              <a:t> dwelt in </a:t>
            </a:r>
            <a:r>
              <a:rPr lang="en-ZA" i="1" dirty="0" err="1" smtClean="0">
                <a:solidFill>
                  <a:srgbClr val="004821"/>
                </a:solidFill>
              </a:rPr>
              <a:t>Shittim</a:t>
            </a:r>
            <a:r>
              <a:rPr lang="en-ZA" i="1" dirty="0" smtClean="0">
                <a:solidFill>
                  <a:srgbClr val="004821"/>
                </a:solidFill>
              </a:rPr>
              <a:t>, </a:t>
            </a:r>
            <a:r>
              <a:rPr lang="en-ZA" b="1" i="1" dirty="0" smtClean="0">
                <a:solidFill>
                  <a:srgbClr val="004821"/>
                </a:solidFill>
              </a:rPr>
              <a:t>...(Numbers 25:1)</a:t>
            </a:r>
          </a:p>
          <a:p>
            <a:r>
              <a:rPr lang="en-ZA" dirty="0" smtClean="0"/>
              <a:t>Now the Children of Israel camped in </a:t>
            </a:r>
            <a:r>
              <a:rPr lang="en-ZA" dirty="0" err="1" smtClean="0"/>
              <a:t>Shittim</a:t>
            </a:r>
            <a:r>
              <a:rPr lang="en-ZA" dirty="0" smtClean="0"/>
              <a:t>. </a:t>
            </a:r>
            <a:r>
              <a:rPr lang="en-ZA" i="1" dirty="0" smtClean="0"/>
              <a:t>“</a:t>
            </a:r>
            <a:r>
              <a:rPr lang="en-ZA" i="1" dirty="0" err="1" smtClean="0"/>
              <a:t>Shittim</a:t>
            </a:r>
            <a:r>
              <a:rPr lang="en-ZA" i="1" dirty="0" smtClean="0"/>
              <a:t>” </a:t>
            </a:r>
            <a:r>
              <a:rPr lang="en-ZA" dirty="0" smtClean="0"/>
              <a:t>(shin-</a:t>
            </a:r>
            <a:r>
              <a:rPr lang="en-ZA" dirty="0" err="1" smtClean="0"/>
              <a:t>tet</a:t>
            </a:r>
            <a:r>
              <a:rPr lang="en-ZA" dirty="0" smtClean="0"/>
              <a:t>-</a:t>
            </a:r>
            <a:r>
              <a:rPr lang="en-ZA" dirty="0" err="1" smtClean="0"/>
              <a:t>yud</a:t>
            </a:r>
            <a:r>
              <a:rPr lang="en-ZA" dirty="0" smtClean="0"/>
              <a:t>-</a:t>
            </a:r>
            <a:r>
              <a:rPr lang="en-ZA" dirty="0" err="1" smtClean="0"/>
              <a:t>mem</a:t>
            </a:r>
            <a:r>
              <a:rPr lang="en-ZA" dirty="0" smtClean="0"/>
              <a:t>) means </a:t>
            </a:r>
            <a:r>
              <a:rPr lang="en-ZA" i="1" dirty="0" smtClean="0"/>
              <a:t>“acacia tree”. </a:t>
            </a:r>
            <a:r>
              <a:rPr lang="en-ZA" dirty="0" smtClean="0"/>
              <a:t>It was </a:t>
            </a:r>
            <a:r>
              <a:rPr lang="en-ZA" dirty="0" err="1" smtClean="0"/>
              <a:t>shittim</a:t>
            </a:r>
            <a:r>
              <a:rPr lang="en-ZA" dirty="0" smtClean="0"/>
              <a:t>, or acacia wood that was used for the Ark of the Covenant, Incense Altar, the Table of Showbread and in the Great Altar, as well as in the structural members of the </a:t>
            </a:r>
            <a:r>
              <a:rPr lang="en-ZA" dirty="0" err="1" smtClean="0"/>
              <a:t>Ohel</a:t>
            </a:r>
            <a:r>
              <a:rPr lang="en-ZA" dirty="0" smtClean="0"/>
              <a:t> </a:t>
            </a:r>
            <a:r>
              <a:rPr lang="en-ZA" dirty="0" err="1" smtClean="0"/>
              <a:t>Mo’ed</a:t>
            </a:r>
            <a:r>
              <a:rPr lang="en-ZA" dirty="0" smtClean="0"/>
              <a:t> (Tent of Meeting). </a:t>
            </a:r>
          </a:p>
          <a:p>
            <a:r>
              <a:rPr lang="en-ZA" dirty="0" smtClean="0"/>
              <a:t>This wood, can be as small as limbs and branches, represents people, you and me; because, this wood often needed to be fitted together, or joined, in order to be used in making the </a:t>
            </a:r>
            <a:r>
              <a:rPr lang="en-ZA" dirty="0" err="1" smtClean="0"/>
              <a:t>Mishkan</a:t>
            </a:r>
            <a:r>
              <a:rPr lang="en-ZA" dirty="0" smtClean="0"/>
              <a:t> and the various elements the furniture that was used in and with the Tabernacle. </a:t>
            </a:r>
          </a:p>
          <a:p>
            <a:r>
              <a:rPr lang="en-ZA" dirty="0" smtClean="0"/>
              <a:t>The numeric value of the letters “shin-</a:t>
            </a:r>
            <a:r>
              <a:rPr lang="en-ZA" dirty="0" err="1" smtClean="0"/>
              <a:t>tet</a:t>
            </a:r>
            <a:r>
              <a:rPr lang="en-ZA" dirty="0" smtClean="0"/>
              <a:t>-</a:t>
            </a:r>
            <a:r>
              <a:rPr lang="en-ZA" dirty="0" err="1" smtClean="0"/>
              <a:t>yud</a:t>
            </a:r>
            <a:r>
              <a:rPr lang="en-ZA" dirty="0" smtClean="0"/>
              <a:t>-</a:t>
            </a:r>
            <a:r>
              <a:rPr lang="en-ZA" dirty="0" err="1" smtClean="0"/>
              <a:t>mem</a:t>
            </a:r>
            <a:r>
              <a:rPr lang="en-ZA" dirty="0" smtClean="0"/>
              <a:t>” “is 359, as 359 also equals “</a:t>
            </a:r>
            <a:r>
              <a:rPr lang="en-ZA" dirty="0" err="1" smtClean="0"/>
              <a:t>chamesh</a:t>
            </a:r>
            <a:r>
              <a:rPr lang="en-ZA" dirty="0" smtClean="0"/>
              <a:t>” which is “five” and is where we get the word “Chumash” for the “Book of the Torah”, as it is made up of five books. In this way “acacia wood” is a picture of Torah. And so, the Tent of Meeting, Ark of the Covenant, the Altar, etc. are all built from and on Torah.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10</a:t>
            </a:fld>
            <a:endParaRPr lang="en-ZA" dirty="0"/>
          </a:p>
        </p:txBody>
      </p:sp>
      <p:pic>
        <p:nvPicPr>
          <p:cNvPr id="8" name="Picture 7" descr="IMG_3543.jpg"/>
          <p:cNvPicPr>
            <a:picLocks noChangeAspect="1"/>
          </p:cNvPicPr>
          <p:nvPr/>
        </p:nvPicPr>
        <p:blipFill>
          <a:blip r:embed="rId2" cstate="print"/>
          <a:stretch>
            <a:fillRect/>
          </a:stretch>
        </p:blipFill>
        <p:spPr>
          <a:xfrm>
            <a:off x="1043608" y="1988840"/>
            <a:ext cx="7020272" cy="394890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JOINED TO BAAL</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...and the people began to whore with the daughters of </a:t>
            </a:r>
            <a:r>
              <a:rPr lang="en-ZA" i="1" dirty="0" err="1" smtClean="0">
                <a:solidFill>
                  <a:srgbClr val="004821"/>
                </a:solidFill>
              </a:rPr>
              <a:t>Mo’ab</a:t>
            </a:r>
            <a:r>
              <a:rPr lang="en-ZA" i="1" dirty="0" smtClean="0">
                <a:solidFill>
                  <a:srgbClr val="004821"/>
                </a:solidFill>
              </a:rPr>
              <a:t>̱, and they invited the people to the </a:t>
            </a:r>
            <a:r>
              <a:rPr lang="en-ZA" i="1" dirty="0" err="1" smtClean="0">
                <a:solidFill>
                  <a:srgbClr val="004821"/>
                </a:solidFill>
              </a:rPr>
              <a:t>slaughterings</a:t>
            </a:r>
            <a:r>
              <a:rPr lang="en-ZA" i="1" dirty="0" smtClean="0">
                <a:solidFill>
                  <a:srgbClr val="004821"/>
                </a:solidFill>
              </a:rPr>
              <a:t> of their mighty ones, and the people ate and bowed down to their mighty ones. Thus </a:t>
            </a:r>
            <a:r>
              <a:rPr lang="en-ZA" i="1" dirty="0" err="1" smtClean="0">
                <a:solidFill>
                  <a:srgbClr val="004821"/>
                </a:solidFill>
              </a:rPr>
              <a:t>Yisra’ĕl</a:t>
            </a:r>
            <a:r>
              <a:rPr lang="en-ZA" i="1" dirty="0" smtClean="0">
                <a:solidFill>
                  <a:srgbClr val="004821"/>
                </a:solidFill>
              </a:rPr>
              <a:t> was joined to </a:t>
            </a:r>
            <a:r>
              <a:rPr lang="en-ZA" i="1" dirty="0" err="1" smtClean="0">
                <a:solidFill>
                  <a:srgbClr val="004821"/>
                </a:solidFill>
              </a:rPr>
              <a:t>Baʽal</a:t>
            </a:r>
            <a:r>
              <a:rPr lang="en-ZA" i="1" dirty="0" smtClean="0">
                <a:solidFill>
                  <a:srgbClr val="004821"/>
                </a:solidFill>
              </a:rPr>
              <a:t> </a:t>
            </a:r>
            <a:r>
              <a:rPr lang="en-ZA" i="1" dirty="0" err="1" smtClean="0">
                <a:solidFill>
                  <a:srgbClr val="004821"/>
                </a:solidFill>
              </a:rPr>
              <a:t>Peʽor</a:t>
            </a:r>
            <a:r>
              <a:rPr lang="en-ZA" i="1" dirty="0" smtClean="0">
                <a:solidFill>
                  <a:srgbClr val="004821"/>
                </a:solidFill>
              </a:rPr>
              <a:t>, and the displeasure of </a:t>
            </a:r>
            <a:r>
              <a:rPr lang="he-IL" i="1" dirty="0" smtClean="0">
                <a:solidFill>
                  <a:srgbClr val="004821"/>
                </a:solidFill>
              </a:rPr>
              <a:t>יהוה</a:t>
            </a:r>
            <a:r>
              <a:rPr lang="en-US" i="1" dirty="0" smtClean="0">
                <a:solidFill>
                  <a:srgbClr val="004821"/>
                </a:solidFill>
              </a:rPr>
              <a:t> burned against </a:t>
            </a:r>
            <a:r>
              <a:rPr lang="en-US" i="1" dirty="0" err="1" smtClean="0">
                <a:solidFill>
                  <a:srgbClr val="004821"/>
                </a:solidFill>
              </a:rPr>
              <a:t>Yisra’ĕl</a:t>
            </a:r>
            <a:r>
              <a:rPr lang="en-US" i="1" dirty="0" smtClean="0">
                <a:solidFill>
                  <a:srgbClr val="004821"/>
                </a:solidFill>
              </a:rPr>
              <a:t>. </a:t>
            </a:r>
            <a:r>
              <a:rPr lang="en-US" b="1" i="1" dirty="0" smtClean="0">
                <a:solidFill>
                  <a:srgbClr val="004821"/>
                </a:solidFill>
              </a:rPr>
              <a:t>(Numbers 25:1-3)</a:t>
            </a:r>
          </a:p>
          <a:p>
            <a:pPr>
              <a:lnSpc>
                <a:spcPts val="2200"/>
              </a:lnSpc>
            </a:pPr>
            <a:r>
              <a:rPr lang="en-ZA" dirty="0" smtClean="0"/>
              <a:t>The Hebrew word here is </a:t>
            </a:r>
            <a:r>
              <a:rPr lang="en-ZA" i="1" dirty="0" smtClean="0"/>
              <a:t>“</a:t>
            </a:r>
            <a:r>
              <a:rPr lang="en-ZA" i="1" dirty="0" err="1" smtClean="0"/>
              <a:t>tsamad</a:t>
            </a:r>
            <a:r>
              <a:rPr lang="en-ZA" i="1" dirty="0" smtClean="0"/>
              <a:t>”, </a:t>
            </a:r>
            <a:r>
              <a:rPr lang="en-ZA" dirty="0" err="1" smtClean="0"/>
              <a:t>Strong‟s</a:t>
            </a:r>
            <a:r>
              <a:rPr lang="en-ZA" dirty="0" smtClean="0"/>
              <a:t> #6775, which means </a:t>
            </a:r>
            <a:r>
              <a:rPr lang="en-ZA" i="1" dirty="0" smtClean="0"/>
              <a:t>“bound to” </a:t>
            </a:r>
            <a:r>
              <a:rPr lang="en-ZA" dirty="0" smtClean="0"/>
              <a:t>and is spelled the same as </a:t>
            </a:r>
            <a:r>
              <a:rPr lang="en-ZA" i="1" dirty="0" smtClean="0"/>
              <a:t>“</a:t>
            </a:r>
            <a:r>
              <a:rPr lang="en-ZA" i="1" dirty="0" err="1" smtClean="0"/>
              <a:t>tseemeed</a:t>
            </a:r>
            <a:r>
              <a:rPr lang="en-ZA" i="1" dirty="0" smtClean="0"/>
              <a:t>”, </a:t>
            </a:r>
            <a:r>
              <a:rPr lang="en-ZA" dirty="0" err="1" smtClean="0"/>
              <a:t>Strong‟s</a:t>
            </a:r>
            <a:r>
              <a:rPr lang="en-ZA" dirty="0" smtClean="0"/>
              <a:t> #6776, which </a:t>
            </a:r>
            <a:r>
              <a:rPr lang="en-ZA" i="1" dirty="0" smtClean="0"/>
              <a:t>means “pair” </a:t>
            </a:r>
            <a:r>
              <a:rPr lang="en-ZA" dirty="0" smtClean="0"/>
              <a:t>or </a:t>
            </a:r>
            <a:r>
              <a:rPr lang="en-ZA" i="1" dirty="0" smtClean="0"/>
              <a:t>“yoke” </a:t>
            </a:r>
            <a:r>
              <a:rPr lang="en-ZA" dirty="0" smtClean="0"/>
              <a:t>as in a </a:t>
            </a:r>
            <a:r>
              <a:rPr lang="en-ZA" i="1" dirty="0" smtClean="0"/>
              <a:t>“yoke”, “pair” </a:t>
            </a:r>
            <a:r>
              <a:rPr lang="en-ZA" dirty="0" smtClean="0"/>
              <a:t>of </a:t>
            </a:r>
            <a:r>
              <a:rPr lang="en-ZA" i="1" dirty="0" smtClean="0"/>
              <a:t>“team” </a:t>
            </a:r>
            <a:r>
              <a:rPr lang="en-ZA" dirty="0" smtClean="0"/>
              <a:t>or oxen, horses, etc. </a:t>
            </a:r>
          </a:p>
          <a:p>
            <a:pPr>
              <a:lnSpc>
                <a:spcPts val="2200"/>
              </a:lnSpc>
            </a:pPr>
            <a:r>
              <a:rPr lang="en-ZA" dirty="0" smtClean="0"/>
              <a:t>Baal </a:t>
            </a:r>
            <a:r>
              <a:rPr lang="en-ZA" dirty="0" err="1" smtClean="0"/>
              <a:t>Pe’or</a:t>
            </a:r>
            <a:r>
              <a:rPr lang="en-ZA" dirty="0" smtClean="0"/>
              <a:t> means </a:t>
            </a:r>
            <a:r>
              <a:rPr lang="en-ZA" i="1" dirty="0" smtClean="0"/>
              <a:t>“lord most high” or “lord of the cleft” or “gap”. </a:t>
            </a:r>
            <a:r>
              <a:rPr lang="en-ZA" dirty="0" smtClean="0"/>
              <a:t>And translates as, </a:t>
            </a:r>
            <a:r>
              <a:rPr lang="en-ZA" i="1" dirty="0" smtClean="0"/>
              <a:t>“lord speaking light”, </a:t>
            </a:r>
            <a:r>
              <a:rPr lang="en-ZA" dirty="0" smtClean="0"/>
              <a:t>or truth. Israel made offerings; they ate and bowed down to the </a:t>
            </a:r>
            <a:r>
              <a:rPr lang="en-ZA" dirty="0" err="1" smtClean="0"/>
              <a:t>Midianite</a:t>
            </a:r>
            <a:r>
              <a:rPr lang="en-ZA" dirty="0" smtClean="0"/>
              <a:t> mighty ones. They committed “</a:t>
            </a:r>
            <a:r>
              <a:rPr lang="en-ZA" dirty="0" err="1" smtClean="0"/>
              <a:t>na’aph</a:t>
            </a:r>
            <a:r>
              <a:rPr lang="en-ZA" dirty="0" smtClean="0"/>
              <a:t>”, a Hebrew word for both adultery and idolatry. </a:t>
            </a:r>
          </a:p>
          <a:p>
            <a:pPr>
              <a:lnSpc>
                <a:spcPts val="2200"/>
              </a:lnSpc>
            </a:pPr>
            <a:r>
              <a:rPr lang="en-ZA" b="1" dirty="0" smtClean="0"/>
              <a:t>NOTE: </a:t>
            </a:r>
            <a:r>
              <a:rPr lang="en-ZA" dirty="0" smtClean="0"/>
              <a:t>This is what many of the rabbis equate with the giving away of the Land, </a:t>
            </a:r>
            <a:r>
              <a:rPr lang="en-ZA" dirty="0" err="1" smtClean="0"/>
              <a:t>Eretz</a:t>
            </a:r>
            <a:r>
              <a:rPr lang="en-ZA" dirty="0" smtClean="0"/>
              <a:t> Israel, even a part of it. The Land is </a:t>
            </a:r>
            <a:r>
              <a:rPr lang="he-IL" dirty="0" smtClean="0"/>
              <a:t>יהוה </a:t>
            </a:r>
            <a:r>
              <a:rPr lang="en-ZA" dirty="0" smtClean="0"/>
              <a:t> gift to His Bride. When men give away even a piece of that wedding gift, we are committing adultery or idolatry. </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11</a:t>
            </a:fld>
            <a:endParaRPr lang="en-ZA"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HANG THEM FACING THE SUN</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“Take all the leaders of the people and hang them up before </a:t>
            </a:r>
            <a:r>
              <a:rPr lang="he-IL" i="1" dirty="0" smtClean="0">
                <a:solidFill>
                  <a:srgbClr val="004821"/>
                </a:solidFill>
              </a:rPr>
              <a:t>יהוה</a:t>
            </a:r>
            <a:r>
              <a:rPr lang="en-ZA" i="1" dirty="0" smtClean="0">
                <a:solidFill>
                  <a:srgbClr val="004821"/>
                </a:solidFill>
              </a:rPr>
              <a:t>, before the sun, so that the burning displeasure of </a:t>
            </a:r>
            <a:r>
              <a:rPr lang="he-IL" i="1" dirty="0" smtClean="0">
                <a:solidFill>
                  <a:srgbClr val="004821"/>
                </a:solidFill>
              </a:rPr>
              <a:t>יהוה</a:t>
            </a:r>
            <a:r>
              <a:rPr lang="en-ZA" i="1" dirty="0" smtClean="0">
                <a:solidFill>
                  <a:srgbClr val="004821"/>
                </a:solidFill>
              </a:rPr>
              <a:t> turns away from </a:t>
            </a:r>
            <a:r>
              <a:rPr lang="en-ZA" i="1" dirty="0" err="1" smtClean="0">
                <a:solidFill>
                  <a:srgbClr val="004821"/>
                </a:solidFill>
              </a:rPr>
              <a:t>Yisra’ĕl</a:t>
            </a:r>
            <a:r>
              <a:rPr lang="en-ZA" i="1" dirty="0" smtClean="0">
                <a:solidFill>
                  <a:srgbClr val="004821"/>
                </a:solidFill>
              </a:rPr>
              <a:t>.” And </a:t>
            </a:r>
            <a:r>
              <a:rPr lang="en-ZA" i="1" dirty="0" err="1" smtClean="0">
                <a:solidFill>
                  <a:srgbClr val="004821"/>
                </a:solidFill>
              </a:rPr>
              <a:t>Mosheh</a:t>
            </a:r>
            <a:r>
              <a:rPr lang="en-ZA" i="1" dirty="0" smtClean="0">
                <a:solidFill>
                  <a:srgbClr val="004821"/>
                </a:solidFill>
              </a:rPr>
              <a:t> said to the judges of </a:t>
            </a:r>
            <a:r>
              <a:rPr lang="en-ZA" i="1" dirty="0" err="1" smtClean="0">
                <a:solidFill>
                  <a:srgbClr val="004821"/>
                </a:solidFill>
              </a:rPr>
              <a:t>Yisra’ĕl</a:t>
            </a:r>
            <a:r>
              <a:rPr lang="en-ZA" i="1" dirty="0" smtClean="0">
                <a:solidFill>
                  <a:srgbClr val="004821"/>
                </a:solidFill>
              </a:rPr>
              <a:t>, “Each one of you slay his men who were joined to </a:t>
            </a:r>
            <a:r>
              <a:rPr lang="en-ZA" i="1" dirty="0" err="1" smtClean="0">
                <a:solidFill>
                  <a:srgbClr val="004821"/>
                </a:solidFill>
              </a:rPr>
              <a:t>Baʽal</a:t>
            </a:r>
            <a:r>
              <a:rPr lang="en-ZA" i="1" dirty="0" smtClean="0">
                <a:solidFill>
                  <a:srgbClr val="004821"/>
                </a:solidFill>
              </a:rPr>
              <a:t> </a:t>
            </a:r>
            <a:r>
              <a:rPr lang="en-ZA" i="1" dirty="0" err="1" smtClean="0">
                <a:solidFill>
                  <a:srgbClr val="004821"/>
                </a:solidFill>
              </a:rPr>
              <a:t>Peʽor</a:t>
            </a:r>
            <a:r>
              <a:rPr lang="en-ZA" i="1" dirty="0" smtClean="0">
                <a:solidFill>
                  <a:srgbClr val="004821"/>
                </a:solidFill>
              </a:rPr>
              <a:t>.” </a:t>
            </a:r>
            <a:r>
              <a:rPr lang="en-US" b="1" i="1" dirty="0" smtClean="0">
                <a:solidFill>
                  <a:srgbClr val="004821"/>
                </a:solidFill>
              </a:rPr>
              <a:t>(Numbers 25:4-5)</a:t>
            </a:r>
          </a:p>
          <a:p>
            <a:r>
              <a:rPr lang="en-ZA" dirty="0" smtClean="0"/>
              <a:t>The word used for </a:t>
            </a:r>
            <a:r>
              <a:rPr lang="en-ZA" i="1" dirty="0" smtClean="0"/>
              <a:t>“hang” </a:t>
            </a:r>
            <a:r>
              <a:rPr lang="en-ZA" dirty="0" smtClean="0"/>
              <a:t>is </a:t>
            </a:r>
            <a:r>
              <a:rPr lang="en-ZA" i="1" dirty="0" smtClean="0"/>
              <a:t>“</a:t>
            </a:r>
            <a:r>
              <a:rPr lang="en-ZA" i="1" dirty="0" err="1" smtClean="0"/>
              <a:t>yaqa</a:t>
            </a:r>
            <a:r>
              <a:rPr lang="en-ZA" i="1" dirty="0" smtClean="0"/>
              <a:t>” </a:t>
            </a:r>
            <a:r>
              <a:rPr lang="en-ZA" dirty="0" smtClean="0"/>
              <a:t>(</a:t>
            </a:r>
            <a:r>
              <a:rPr lang="en-ZA" dirty="0" err="1" smtClean="0"/>
              <a:t>Strong‟s</a:t>
            </a:r>
            <a:r>
              <a:rPr lang="en-ZA" dirty="0" smtClean="0"/>
              <a:t> #3363), which means </a:t>
            </a:r>
            <a:r>
              <a:rPr lang="en-ZA" i="1" dirty="0" smtClean="0"/>
              <a:t>“to hang”, “impale”, “dislocate ones joints”, “torn away” and “alienated” </a:t>
            </a:r>
          </a:p>
          <a:p>
            <a:r>
              <a:rPr lang="en-ZA" dirty="0" smtClean="0"/>
              <a:t>The same word as used in Matthew 27:35 </a:t>
            </a:r>
            <a:r>
              <a:rPr lang="en-ZA" i="1" dirty="0" smtClean="0">
                <a:solidFill>
                  <a:srgbClr val="004821"/>
                </a:solidFill>
              </a:rPr>
              <a:t>And having impaled Him, they divided His garments, casting lots, that it might be filled what was spoken by the prophet, “They divided My garments among them, and for My clothing they cast lots.”</a:t>
            </a:r>
          </a:p>
          <a:p>
            <a:r>
              <a:rPr lang="he-IL" dirty="0" smtClean="0"/>
              <a:t>יהושע</a:t>
            </a:r>
            <a:r>
              <a:rPr lang="en-ZA" dirty="0" smtClean="0"/>
              <a:t> bore our sin. What sin? “</a:t>
            </a:r>
            <a:r>
              <a:rPr lang="en-ZA" dirty="0" err="1" smtClean="0"/>
              <a:t>Na’aph</a:t>
            </a:r>
            <a:r>
              <a:rPr lang="en-ZA" dirty="0" smtClean="0"/>
              <a:t>” adultery/ idolatry, </a:t>
            </a:r>
            <a:r>
              <a:rPr lang="he-IL" dirty="0" smtClean="0"/>
              <a:t>יהושע</a:t>
            </a:r>
            <a:r>
              <a:rPr lang="en-ZA" dirty="0" smtClean="0"/>
              <a:t> was </a:t>
            </a:r>
            <a:r>
              <a:rPr lang="en-ZA" i="1" dirty="0" smtClean="0"/>
              <a:t>“</a:t>
            </a:r>
            <a:r>
              <a:rPr lang="en-ZA" i="1" dirty="0" err="1" smtClean="0"/>
              <a:t>yaqa</a:t>
            </a:r>
            <a:r>
              <a:rPr lang="en-ZA" i="1" dirty="0" smtClean="0"/>
              <a:t>”, “impaled”, “before the sun”, “</a:t>
            </a:r>
            <a:r>
              <a:rPr lang="en-ZA" i="1" dirty="0" err="1" smtClean="0"/>
              <a:t>neged</a:t>
            </a:r>
            <a:r>
              <a:rPr lang="en-ZA" i="1" dirty="0" smtClean="0"/>
              <a:t> </a:t>
            </a:r>
            <a:r>
              <a:rPr lang="en-ZA" i="1" dirty="0" err="1" smtClean="0"/>
              <a:t>shemesh</a:t>
            </a:r>
            <a:r>
              <a:rPr lang="en-ZA" i="1" dirty="0" smtClean="0"/>
              <a:t>”, or “openly”, “in public”.  </a:t>
            </a:r>
          </a:p>
          <a:p>
            <a:endParaRPr lang="en-ZA" dirty="0" smtClean="0"/>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ZIMRI</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see, one of the children of </a:t>
            </a:r>
            <a:r>
              <a:rPr lang="en-ZA" i="1" dirty="0" err="1" smtClean="0">
                <a:solidFill>
                  <a:srgbClr val="004821"/>
                </a:solidFill>
              </a:rPr>
              <a:t>Yisra’ĕl</a:t>
            </a:r>
            <a:r>
              <a:rPr lang="en-ZA" i="1" dirty="0" smtClean="0">
                <a:solidFill>
                  <a:srgbClr val="004821"/>
                </a:solidFill>
              </a:rPr>
              <a:t> came and brought to his brothers a </a:t>
            </a:r>
            <a:r>
              <a:rPr lang="en-ZA" i="1" dirty="0" err="1" smtClean="0">
                <a:solidFill>
                  <a:srgbClr val="004821"/>
                </a:solidFill>
              </a:rPr>
              <a:t>Miḏyanite</a:t>
            </a:r>
            <a:r>
              <a:rPr lang="en-ZA" i="1" dirty="0" smtClean="0">
                <a:solidFill>
                  <a:srgbClr val="004821"/>
                </a:solidFill>
              </a:rPr>
              <a:t> woman before the eyes of </a:t>
            </a:r>
            <a:r>
              <a:rPr lang="en-ZA" i="1" dirty="0" err="1" smtClean="0">
                <a:solidFill>
                  <a:srgbClr val="004821"/>
                </a:solidFill>
              </a:rPr>
              <a:t>Mosheh</a:t>
            </a:r>
            <a:r>
              <a:rPr lang="en-ZA" i="1" dirty="0" smtClean="0">
                <a:solidFill>
                  <a:srgbClr val="004821"/>
                </a:solidFill>
              </a:rPr>
              <a:t> and before the eyes of all the congregation of the children of </a:t>
            </a:r>
            <a:r>
              <a:rPr lang="en-ZA" i="1" dirty="0" err="1" smtClean="0">
                <a:solidFill>
                  <a:srgbClr val="004821"/>
                </a:solidFill>
              </a:rPr>
              <a:t>Yisra’ĕl</a:t>
            </a:r>
            <a:r>
              <a:rPr lang="en-ZA" i="1" dirty="0" smtClean="0">
                <a:solidFill>
                  <a:srgbClr val="004821"/>
                </a:solidFill>
              </a:rPr>
              <a:t>, who were weeping at the door of the Tent of Meeting. </a:t>
            </a:r>
            <a:r>
              <a:rPr lang="en-ZA" b="1" i="1" dirty="0" smtClean="0">
                <a:solidFill>
                  <a:srgbClr val="004821"/>
                </a:solidFill>
              </a:rPr>
              <a:t>(Numbers 25:6)</a:t>
            </a:r>
          </a:p>
          <a:p>
            <a:r>
              <a:rPr lang="en-ZA" dirty="0" err="1" smtClean="0"/>
              <a:t>Zimri</a:t>
            </a:r>
            <a:r>
              <a:rPr lang="en-ZA" dirty="0" smtClean="0"/>
              <a:t>, the prince of the tribe of </a:t>
            </a:r>
            <a:r>
              <a:rPr lang="en-ZA" dirty="0" err="1" smtClean="0"/>
              <a:t>Shim’on</a:t>
            </a:r>
            <a:r>
              <a:rPr lang="en-ZA" dirty="0" smtClean="0"/>
              <a:t> was publicly belittling Moshe’s' authority by taking a </a:t>
            </a:r>
            <a:r>
              <a:rPr lang="en-ZA" dirty="0" err="1" smtClean="0"/>
              <a:t>Midianite</a:t>
            </a:r>
            <a:r>
              <a:rPr lang="en-ZA" dirty="0" smtClean="0"/>
              <a:t> princess for himself in front of his brothers, Moshe and the whole Assembly of Israel. </a:t>
            </a:r>
            <a:r>
              <a:rPr lang="en-ZA" dirty="0" err="1" smtClean="0"/>
              <a:t>Zimri’s</a:t>
            </a:r>
            <a:r>
              <a:rPr lang="en-ZA" dirty="0" smtClean="0"/>
              <a:t> claim was that if Moshe could marry the daughter of the Priest of </a:t>
            </a:r>
            <a:r>
              <a:rPr lang="en-ZA" dirty="0" err="1" smtClean="0"/>
              <a:t>Midyan</a:t>
            </a:r>
            <a:r>
              <a:rPr lang="en-ZA" dirty="0" smtClean="0"/>
              <a:t>, speaking of </a:t>
            </a:r>
            <a:r>
              <a:rPr lang="en-ZA" dirty="0" err="1" smtClean="0"/>
              <a:t>Tzipporah</a:t>
            </a:r>
            <a:r>
              <a:rPr lang="en-ZA" dirty="0" smtClean="0"/>
              <a:t>, why could he not? The Torah prohibiting inter-marriage was given after Moses married. </a:t>
            </a:r>
          </a:p>
          <a:p>
            <a:pPr algn="ctr"/>
            <a:r>
              <a:rPr lang="en-ZA" i="1" dirty="0" smtClean="0">
                <a:solidFill>
                  <a:srgbClr val="004821"/>
                </a:solidFill>
              </a:rPr>
              <a:t>“And when </a:t>
            </a:r>
            <a:r>
              <a:rPr lang="he-IL" i="1" dirty="0" smtClean="0">
                <a:solidFill>
                  <a:srgbClr val="004821"/>
                </a:solidFill>
              </a:rPr>
              <a:t>יהוה</a:t>
            </a:r>
            <a:r>
              <a:rPr lang="en-ZA" i="1" dirty="0" smtClean="0">
                <a:solidFill>
                  <a:srgbClr val="004821"/>
                </a:solidFill>
              </a:rPr>
              <a:t> your Elohim gives them over to you, you shall smite them and put them under the ban, completely. Make no covenant with them, and show them no favour. “And do not intermarry with them – you do not give your daughter to his son, and you do not take his daughter for your son, for he turns your sons away from following Me, to serve other mighty ones. </a:t>
            </a:r>
            <a:r>
              <a:rPr lang="en-ZA" b="1" i="1" dirty="0" smtClean="0">
                <a:solidFill>
                  <a:srgbClr val="004821"/>
                </a:solidFill>
              </a:rPr>
              <a:t>.. </a:t>
            </a:r>
            <a:r>
              <a:rPr lang="en-US" b="1" i="1" dirty="0" smtClean="0">
                <a:solidFill>
                  <a:srgbClr val="004821"/>
                </a:solidFill>
              </a:rPr>
              <a:t>(Deuteronomy 7:2-4)</a:t>
            </a:r>
          </a:p>
          <a:p>
            <a:endParaRPr lang="en-US"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MIDIANITES</a:t>
            </a:r>
            <a:endParaRPr lang="en-ZA" dirty="0"/>
          </a:p>
        </p:txBody>
      </p:sp>
      <p:sp>
        <p:nvSpPr>
          <p:cNvPr id="3" name="Content Placeholder 2"/>
          <p:cNvSpPr>
            <a:spLocks noGrp="1"/>
          </p:cNvSpPr>
          <p:nvPr>
            <p:ph idx="1"/>
          </p:nvPr>
        </p:nvSpPr>
        <p:spPr/>
        <p:txBody>
          <a:bodyPr/>
          <a:lstStyle/>
          <a:p>
            <a:pPr algn="ctr"/>
            <a:r>
              <a:rPr lang="en-ZA" i="1" dirty="0" smtClean="0">
                <a:solidFill>
                  <a:srgbClr val="004821"/>
                </a:solidFill>
              </a:rPr>
              <a:t>“Distress the </a:t>
            </a:r>
            <a:r>
              <a:rPr lang="en-ZA" i="1" dirty="0" err="1" smtClean="0">
                <a:solidFill>
                  <a:srgbClr val="004821"/>
                </a:solidFill>
              </a:rPr>
              <a:t>Miḏyanites</a:t>
            </a:r>
            <a:r>
              <a:rPr lang="en-ZA" i="1" dirty="0" smtClean="0">
                <a:solidFill>
                  <a:srgbClr val="004821"/>
                </a:solidFill>
              </a:rPr>
              <a:t>! And you shall smite them</a:t>
            </a:r>
            <a:r>
              <a:rPr lang="en-ZA" b="1" i="1" dirty="0" smtClean="0">
                <a:solidFill>
                  <a:srgbClr val="004821"/>
                </a:solidFill>
              </a:rPr>
              <a:t>, (Numbers 25:17)</a:t>
            </a:r>
          </a:p>
          <a:p>
            <a:r>
              <a:rPr lang="en-ZA" dirty="0" smtClean="0"/>
              <a:t>Midian is symbolic of the immoral pleasures of the society that surrounds the people of </a:t>
            </a:r>
            <a:r>
              <a:rPr lang="he-IL" dirty="0" smtClean="0"/>
              <a:t>יהוה</a:t>
            </a:r>
            <a:r>
              <a:rPr lang="en-ZA" dirty="0" smtClean="0"/>
              <a:t> and that will subvert and overtake the righteous if left unchecked. </a:t>
            </a:r>
            <a:r>
              <a:rPr lang="he-IL" dirty="0" smtClean="0"/>
              <a:t>יהוה</a:t>
            </a:r>
            <a:r>
              <a:rPr lang="en-ZA" dirty="0" smtClean="0"/>
              <a:t> commanded Israel to constantly harass and attack the Midianites for their subversion of Israel sexually. The best defence is a strong offense. As The Art Scroll Stone Edition Chumash points out, harassing the Midianites was to be an on-going state of mind (p. 877). Likewise, fighting the sin that would attempt to gain entrance into our lives must be a constant state of mind. </a:t>
            </a:r>
          </a:p>
          <a:p>
            <a:r>
              <a:rPr lang="en-ZA" dirty="0" smtClean="0"/>
              <a:t>Balaam and Midian co-conspired at engineering the demise of Israel through sensual enticements. Sex is a very powerful motivating force in the affairs of humans. Some will do anything (including murder or denying Yeshua) for a few moments of sensual gratification. </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PINCHAS</a:t>
            </a:r>
            <a:endParaRPr lang="en-ZA" dirty="0"/>
          </a:p>
        </p:txBody>
      </p:sp>
      <p:sp>
        <p:nvSpPr>
          <p:cNvPr id="3" name="Content Placeholder 2"/>
          <p:cNvSpPr>
            <a:spLocks noGrp="1"/>
          </p:cNvSpPr>
          <p:nvPr>
            <p:ph idx="1"/>
          </p:nvPr>
        </p:nvSpPr>
        <p:spPr/>
        <p:txBody>
          <a:bodyPr>
            <a:normAutofit fontScale="92500" lnSpcReduction="20000"/>
          </a:bodyPr>
          <a:lstStyle/>
          <a:p>
            <a:pPr algn="ctr"/>
            <a:r>
              <a:rPr lang="en-ZA" sz="2400" i="1" dirty="0" smtClean="0">
                <a:solidFill>
                  <a:srgbClr val="004821"/>
                </a:solidFill>
              </a:rPr>
              <a:t>And when </a:t>
            </a:r>
            <a:r>
              <a:rPr lang="en-ZA" sz="2400" i="1" dirty="0" err="1" smtClean="0">
                <a:solidFill>
                  <a:srgbClr val="004821"/>
                </a:solidFill>
              </a:rPr>
              <a:t>Pineḥas</a:t>
            </a:r>
            <a:r>
              <a:rPr lang="en-ZA" sz="2400" i="1" dirty="0" smtClean="0">
                <a:solidFill>
                  <a:srgbClr val="004821"/>
                </a:solidFill>
              </a:rPr>
              <a:t>, son of </a:t>
            </a:r>
            <a:r>
              <a:rPr lang="en-ZA" sz="2400" i="1" dirty="0" err="1" smtClean="0">
                <a:solidFill>
                  <a:srgbClr val="004821"/>
                </a:solidFill>
              </a:rPr>
              <a:t>Elʽazar</a:t>
            </a:r>
            <a:r>
              <a:rPr lang="en-ZA" sz="2400" i="1" dirty="0" smtClean="0">
                <a:solidFill>
                  <a:srgbClr val="004821"/>
                </a:solidFill>
              </a:rPr>
              <a:t>, son of </a:t>
            </a:r>
            <a:r>
              <a:rPr lang="en-ZA" sz="2400" i="1" dirty="0" err="1" smtClean="0">
                <a:solidFill>
                  <a:srgbClr val="004821"/>
                </a:solidFill>
              </a:rPr>
              <a:t>Aharon</a:t>
            </a:r>
            <a:r>
              <a:rPr lang="en-ZA" sz="2400" i="1" dirty="0" smtClean="0">
                <a:solidFill>
                  <a:srgbClr val="004821"/>
                </a:solidFill>
              </a:rPr>
              <a:t> the priest, saw it, he rose up from among the congregation and took a spear in his hand, and he went after the man of </a:t>
            </a:r>
            <a:r>
              <a:rPr lang="en-ZA" sz="2400" i="1" dirty="0" err="1" smtClean="0">
                <a:solidFill>
                  <a:srgbClr val="004821"/>
                </a:solidFill>
              </a:rPr>
              <a:t>Yisra’ĕl</a:t>
            </a:r>
            <a:r>
              <a:rPr lang="en-ZA" sz="2400" i="1" dirty="0" smtClean="0">
                <a:solidFill>
                  <a:srgbClr val="004821"/>
                </a:solidFill>
              </a:rPr>
              <a:t> into the tent and thrust both of them through, the man of </a:t>
            </a:r>
            <a:r>
              <a:rPr lang="en-ZA" sz="2400" i="1" dirty="0" err="1" smtClean="0">
                <a:solidFill>
                  <a:srgbClr val="004821"/>
                </a:solidFill>
              </a:rPr>
              <a:t>Yisra’ĕl</a:t>
            </a:r>
            <a:r>
              <a:rPr lang="en-ZA" sz="2400" i="1" dirty="0" smtClean="0">
                <a:solidFill>
                  <a:srgbClr val="004821"/>
                </a:solidFill>
              </a:rPr>
              <a:t>, and the woman through her belly. Thus the plague among the children of </a:t>
            </a:r>
            <a:r>
              <a:rPr lang="en-ZA" sz="2400" i="1" dirty="0" err="1" smtClean="0">
                <a:solidFill>
                  <a:srgbClr val="004821"/>
                </a:solidFill>
              </a:rPr>
              <a:t>Yisra’ĕl</a:t>
            </a:r>
            <a:r>
              <a:rPr lang="en-ZA" sz="2400" i="1" dirty="0" smtClean="0">
                <a:solidFill>
                  <a:srgbClr val="004821"/>
                </a:solidFill>
              </a:rPr>
              <a:t> came to a stop. (Numbers 25:7-8)</a:t>
            </a:r>
          </a:p>
          <a:p>
            <a:r>
              <a:rPr lang="en-ZA" sz="2400" dirty="0" smtClean="0"/>
              <a:t>His name in the Strong’s means </a:t>
            </a:r>
            <a:r>
              <a:rPr lang="en-ZA" sz="2400" i="1" dirty="0" smtClean="0"/>
              <a:t>“mouth of brass</a:t>
            </a:r>
            <a:r>
              <a:rPr lang="en-ZA" sz="2400" dirty="0" smtClean="0"/>
              <a:t>”. His name is actually a contraction of two words, and it always points to a picture. The word </a:t>
            </a:r>
            <a:r>
              <a:rPr lang="en-ZA" sz="2400" i="1" dirty="0" smtClean="0"/>
              <a:t>“</a:t>
            </a:r>
            <a:r>
              <a:rPr lang="en-ZA" sz="2400" i="1" dirty="0" err="1" smtClean="0"/>
              <a:t>pei</a:t>
            </a:r>
            <a:r>
              <a:rPr lang="en-ZA" sz="2400" i="1" dirty="0" smtClean="0"/>
              <a:t>” </a:t>
            </a:r>
            <a:r>
              <a:rPr lang="en-ZA" sz="2400" dirty="0" smtClean="0"/>
              <a:t>which is </a:t>
            </a:r>
            <a:r>
              <a:rPr lang="en-ZA" sz="2400" i="1" dirty="0" smtClean="0"/>
              <a:t>“mouth” </a:t>
            </a:r>
            <a:r>
              <a:rPr lang="en-ZA" sz="2400" dirty="0" smtClean="0"/>
              <a:t>or </a:t>
            </a:r>
            <a:r>
              <a:rPr lang="en-ZA" sz="2400" i="1" dirty="0" smtClean="0"/>
              <a:t>“here, now” </a:t>
            </a:r>
            <a:r>
              <a:rPr lang="en-ZA" sz="2400" dirty="0" smtClean="0"/>
              <a:t>and the word </a:t>
            </a:r>
            <a:r>
              <a:rPr lang="en-ZA" sz="2400" i="1" dirty="0" smtClean="0"/>
              <a:t>“</a:t>
            </a:r>
            <a:r>
              <a:rPr lang="en-ZA" sz="2400" i="1" dirty="0" err="1" smtClean="0"/>
              <a:t>nachash</a:t>
            </a:r>
            <a:r>
              <a:rPr lang="en-ZA" sz="2400" i="1" dirty="0" smtClean="0"/>
              <a:t>” </a:t>
            </a:r>
            <a:r>
              <a:rPr lang="en-ZA" sz="2400" dirty="0" smtClean="0"/>
              <a:t>which means </a:t>
            </a:r>
            <a:r>
              <a:rPr lang="en-ZA" sz="2400" i="1" dirty="0" smtClean="0"/>
              <a:t>“serpent” or “image of the serpent”.  </a:t>
            </a:r>
            <a:r>
              <a:rPr lang="en-ZA" sz="2400" dirty="0" smtClean="0"/>
              <a:t>The same word used for the serpent in </a:t>
            </a:r>
            <a:r>
              <a:rPr lang="en-US" sz="2400" dirty="0" smtClean="0"/>
              <a:t>Numbers 21:8-9  </a:t>
            </a:r>
            <a:r>
              <a:rPr lang="en-ZA" sz="2400" i="1" dirty="0" smtClean="0">
                <a:solidFill>
                  <a:srgbClr val="004821"/>
                </a:solidFill>
              </a:rPr>
              <a:t>And </a:t>
            </a:r>
            <a:r>
              <a:rPr lang="he-IL" sz="2400" i="1" dirty="0" smtClean="0">
                <a:solidFill>
                  <a:srgbClr val="004821"/>
                </a:solidFill>
              </a:rPr>
              <a:t>יהוה</a:t>
            </a:r>
            <a:r>
              <a:rPr lang="en-ZA" sz="2400" i="1" dirty="0" smtClean="0">
                <a:solidFill>
                  <a:srgbClr val="004821"/>
                </a:solidFill>
              </a:rPr>
              <a:t> said to </a:t>
            </a:r>
            <a:r>
              <a:rPr lang="en-ZA" sz="2400" i="1" dirty="0" err="1" smtClean="0">
                <a:solidFill>
                  <a:srgbClr val="004821"/>
                </a:solidFill>
              </a:rPr>
              <a:t>Mosheh</a:t>
            </a:r>
            <a:r>
              <a:rPr lang="en-ZA" sz="2400" i="1" dirty="0" smtClean="0">
                <a:solidFill>
                  <a:srgbClr val="004821"/>
                </a:solidFill>
              </a:rPr>
              <a:t>, “Make a fiery serpent, and set it on a pole. ...</a:t>
            </a:r>
          </a:p>
          <a:p>
            <a:r>
              <a:rPr lang="en-ZA" sz="2400" dirty="0" smtClean="0"/>
              <a:t>The Hebrew, word translated as bronze is </a:t>
            </a:r>
            <a:r>
              <a:rPr lang="en-ZA" sz="2400" i="1" dirty="0" smtClean="0"/>
              <a:t>“</a:t>
            </a:r>
            <a:r>
              <a:rPr lang="en-ZA" sz="2400" i="1" dirty="0" err="1" smtClean="0"/>
              <a:t>nekhoshet</a:t>
            </a:r>
            <a:r>
              <a:rPr lang="en-ZA" sz="2400" i="1" dirty="0" smtClean="0"/>
              <a:t>” </a:t>
            </a:r>
            <a:r>
              <a:rPr lang="en-ZA" sz="2400" dirty="0" smtClean="0"/>
              <a:t>which can be copper, </a:t>
            </a:r>
            <a:r>
              <a:rPr lang="en-ZA" sz="2400" i="1" dirty="0" smtClean="0"/>
              <a:t>“brass” </a:t>
            </a:r>
            <a:r>
              <a:rPr lang="en-ZA" sz="2400" dirty="0" smtClean="0"/>
              <a:t>or bronze. Instead of </a:t>
            </a:r>
            <a:r>
              <a:rPr lang="en-ZA" sz="2400" i="1" dirty="0" smtClean="0"/>
              <a:t>“mouth of brass</a:t>
            </a:r>
            <a:r>
              <a:rPr lang="en-ZA" sz="2400" dirty="0" smtClean="0"/>
              <a:t>”, what we have is </a:t>
            </a:r>
            <a:r>
              <a:rPr lang="en-ZA" sz="2400" i="1" dirty="0" smtClean="0"/>
              <a:t>“here</a:t>
            </a:r>
            <a:r>
              <a:rPr lang="en-ZA" sz="2400" dirty="0" smtClean="0"/>
              <a:t>” (Pei) the </a:t>
            </a:r>
            <a:r>
              <a:rPr lang="en-ZA" sz="2400" i="1" dirty="0" smtClean="0"/>
              <a:t>“image of the brass serpent</a:t>
            </a:r>
            <a:r>
              <a:rPr lang="en-ZA" sz="2400" dirty="0" smtClean="0"/>
              <a:t>” (</a:t>
            </a:r>
            <a:r>
              <a:rPr lang="en-ZA" sz="2400" dirty="0" err="1" smtClean="0"/>
              <a:t>Nachash</a:t>
            </a:r>
            <a:r>
              <a:rPr lang="en-ZA" sz="2400" dirty="0" smtClean="0"/>
              <a:t>), or </a:t>
            </a:r>
            <a:r>
              <a:rPr lang="en-ZA" sz="2400" dirty="0" err="1" smtClean="0"/>
              <a:t>Pe’nachash</a:t>
            </a:r>
            <a:r>
              <a:rPr lang="en-ZA" sz="2400" dirty="0" smtClean="0"/>
              <a:t> (</a:t>
            </a:r>
            <a:r>
              <a:rPr lang="en-ZA" sz="2400" dirty="0" err="1" smtClean="0"/>
              <a:t>Pinchas</a:t>
            </a:r>
            <a:r>
              <a:rPr lang="en-ZA" sz="2400" dirty="0" smtClean="0"/>
              <a:t>) ended the plague of death using the same remedy. </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PINCHAS RISES UP</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 word used is “</a:t>
            </a:r>
            <a:r>
              <a:rPr lang="en-ZA" dirty="0" err="1" smtClean="0"/>
              <a:t>qumah</a:t>
            </a:r>
            <a:r>
              <a:rPr lang="en-ZA" dirty="0" smtClean="0"/>
              <a:t>” also used by Moshe  when the Ark would travel, </a:t>
            </a:r>
            <a:r>
              <a:rPr lang="en-ZA" i="1" dirty="0" smtClean="0">
                <a:solidFill>
                  <a:srgbClr val="004821"/>
                </a:solidFill>
              </a:rPr>
              <a:t>“Rise up, O </a:t>
            </a:r>
            <a:r>
              <a:rPr lang="he-IL" i="1" dirty="0" smtClean="0">
                <a:solidFill>
                  <a:srgbClr val="004821"/>
                </a:solidFill>
              </a:rPr>
              <a:t>יהוה</a:t>
            </a:r>
            <a:r>
              <a:rPr lang="en-ZA" i="1" dirty="0" smtClean="0">
                <a:solidFill>
                  <a:srgbClr val="004821"/>
                </a:solidFill>
              </a:rPr>
              <a:t>! And let Your enemies be scattered, and let those who hate You flee before You.” </a:t>
            </a:r>
            <a:r>
              <a:rPr lang="en-US" i="1" dirty="0" smtClean="0">
                <a:solidFill>
                  <a:srgbClr val="004821"/>
                </a:solidFill>
              </a:rPr>
              <a:t>(Numbers 10:35)</a:t>
            </a:r>
          </a:p>
          <a:p>
            <a:pPr>
              <a:lnSpc>
                <a:spcPts val="2100"/>
              </a:lnSpc>
            </a:pPr>
            <a:r>
              <a:rPr lang="en-ZA" dirty="0" err="1" smtClean="0"/>
              <a:t>Pinchas</a:t>
            </a:r>
            <a:r>
              <a:rPr lang="en-ZA" dirty="0" smtClean="0"/>
              <a:t> rises up, in strength, and takes a spear and goes after the man into the tent. The word </a:t>
            </a:r>
            <a:r>
              <a:rPr lang="en-ZA" i="1" dirty="0" smtClean="0"/>
              <a:t>“</a:t>
            </a:r>
            <a:r>
              <a:rPr lang="en-ZA" i="1" dirty="0" err="1" smtClean="0"/>
              <a:t>ohel</a:t>
            </a:r>
            <a:r>
              <a:rPr lang="en-ZA" i="1" dirty="0" smtClean="0"/>
              <a:t>” </a:t>
            </a:r>
            <a:r>
              <a:rPr lang="en-ZA" dirty="0" smtClean="0"/>
              <a:t>means tent, but, the word used is </a:t>
            </a:r>
            <a:r>
              <a:rPr lang="en-ZA" i="1" dirty="0" smtClean="0"/>
              <a:t>“</a:t>
            </a:r>
            <a:r>
              <a:rPr lang="en-ZA" i="1" dirty="0" err="1" smtClean="0"/>
              <a:t>qubah</a:t>
            </a:r>
            <a:r>
              <a:rPr lang="en-ZA" i="1" dirty="0" smtClean="0"/>
              <a:t>”, </a:t>
            </a:r>
            <a:r>
              <a:rPr lang="en-ZA" dirty="0" err="1" smtClean="0"/>
              <a:t>Strong‟s</a:t>
            </a:r>
            <a:r>
              <a:rPr lang="en-ZA" dirty="0" smtClean="0"/>
              <a:t> #6898 and it literally means, </a:t>
            </a:r>
            <a:r>
              <a:rPr lang="en-ZA" i="1" dirty="0" smtClean="0"/>
              <a:t>“bed chamber”. </a:t>
            </a:r>
          </a:p>
          <a:p>
            <a:pPr>
              <a:lnSpc>
                <a:spcPts val="2100"/>
              </a:lnSpc>
            </a:pPr>
            <a:r>
              <a:rPr lang="en-ZA" dirty="0" err="1" smtClean="0"/>
              <a:t>Pinchas</a:t>
            </a:r>
            <a:r>
              <a:rPr lang="en-ZA" dirty="0" smtClean="0"/>
              <a:t> rises up and delivers his people; all because of his </a:t>
            </a:r>
            <a:r>
              <a:rPr lang="en-ZA" i="1" dirty="0" smtClean="0"/>
              <a:t>“</a:t>
            </a:r>
            <a:r>
              <a:rPr lang="en-ZA" i="1" dirty="0" err="1" smtClean="0"/>
              <a:t>ardor</a:t>
            </a:r>
            <a:r>
              <a:rPr lang="en-ZA" dirty="0" smtClean="0"/>
              <a:t>” or </a:t>
            </a:r>
            <a:r>
              <a:rPr lang="en-ZA" i="1" dirty="0" smtClean="0"/>
              <a:t>“zealousness” </a:t>
            </a:r>
            <a:r>
              <a:rPr lang="en-ZA" dirty="0" smtClean="0"/>
              <a:t>for Elohim. The Hebrew word used for </a:t>
            </a:r>
            <a:r>
              <a:rPr lang="en-ZA" i="1" dirty="0" smtClean="0"/>
              <a:t>“zealously</a:t>
            </a:r>
            <a:r>
              <a:rPr lang="en-ZA" dirty="0" smtClean="0"/>
              <a:t>” verse 11 is </a:t>
            </a:r>
            <a:r>
              <a:rPr lang="en-ZA" i="1" dirty="0" smtClean="0"/>
              <a:t>“</a:t>
            </a:r>
            <a:r>
              <a:rPr lang="en-ZA" i="1" dirty="0" err="1" smtClean="0"/>
              <a:t>chemati</a:t>
            </a:r>
            <a:r>
              <a:rPr lang="en-ZA" dirty="0" smtClean="0"/>
              <a:t>” also means </a:t>
            </a:r>
            <a:r>
              <a:rPr lang="en-ZA" i="1" dirty="0" smtClean="0"/>
              <a:t>“passionate”. </a:t>
            </a:r>
            <a:r>
              <a:rPr lang="en-ZA" dirty="0" smtClean="0"/>
              <a:t>And for </a:t>
            </a:r>
            <a:r>
              <a:rPr lang="en-ZA" i="1" dirty="0" smtClean="0"/>
              <a:t>“avenged” or “vengeance</a:t>
            </a:r>
            <a:r>
              <a:rPr lang="en-ZA" dirty="0" smtClean="0"/>
              <a:t>” Torah uses the word </a:t>
            </a:r>
            <a:r>
              <a:rPr lang="en-ZA" i="1" dirty="0" smtClean="0"/>
              <a:t>“</a:t>
            </a:r>
            <a:r>
              <a:rPr lang="en-ZA" i="1" dirty="0" err="1" smtClean="0"/>
              <a:t>qin’ah</a:t>
            </a:r>
            <a:r>
              <a:rPr lang="en-ZA" i="1" dirty="0" smtClean="0"/>
              <a:t>” </a:t>
            </a:r>
            <a:r>
              <a:rPr lang="en-ZA" dirty="0" smtClean="0"/>
              <a:t>three times in this one verse. </a:t>
            </a:r>
            <a:r>
              <a:rPr lang="en-ZA" i="1" dirty="0" smtClean="0"/>
              <a:t>“</a:t>
            </a:r>
            <a:r>
              <a:rPr lang="en-ZA" i="1" dirty="0" err="1" smtClean="0"/>
              <a:t>Qin’ah</a:t>
            </a:r>
            <a:r>
              <a:rPr lang="en-ZA" i="1" dirty="0" smtClean="0"/>
              <a:t>” </a:t>
            </a:r>
            <a:r>
              <a:rPr lang="en-ZA" dirty="0" smtClean="0"/>
              <a:t>means </a:t>
            </a:r>
            <a:r>
              <a:rPr lang="en-ZA" i="1" dirty="0" smtClean="0"/>
              <a:t>“jealous anger”, “jealous retribution” </a:t>
            </a:r>
            <a:r>
              <a:rPr lang="en-ZA" dirty="0" smtClean="0"/>
              <a:t>and the letters have the numeric value of 151, which equals “</a:t>
            </a:r>
            <a:r>
              <a:rPr lang="en-ZA" i="1" dirty="0" err="1" smtClean="0"/>
              <a:t>qumah</a:t>
            </a:r>
            <a:r>
              <a:rPr lang="en-ZA" i="1" dirty="0" smtClean="0"/>
              <a:t>” or “rise up”.  </a:t>
            </a:r>
          </a:p>
          <a:p>
            <a:pPr>
              <a:lnSpc>
                <a:spcPts val="2100"/>
              </a:lnSpc>
            </a:pPr>
            <a:r>
              <a:rPr lang="en-ZA" dirty="0" err="1" smtClean="0"/>
              <a:t>Pinchas</a:t>
            </a:r>
            <a:r>
              <a:rPr lang="en-ZA" dirty="0" smtClean="0"/>
              <a:t> in his </a:t>
            </a:r>
            <a:r>
              <a:rPr lang="en-ZA" i="1" dirty="0" smtClean="0"/>
              <a:t>“jealousy” </a:t>
            </a:r>
            <a:r>
              <a:rPr lang="en-ZA" dirty="0" smtClean="0"/>
              <a:t>for </a:t>
            </a:r>
            <a:r>
              <a:rPr lang="he-IL" dirty="0" smtClean="0"/>
              <a:t>יהוה</a:t>
            </a:r>
            <a:r>
              <a:rPr lang="en-ZA" dirty="0" smtClean="0"/>
              <a:t> and His Torah, </a:t>
            </a:r>
            <a:r>
              <a:rPr lang="en-ZA" i="1" dirty="0" smtClean="0"/>
              <a:t>“rises up” </a:t>
            </a:r>
            <a:r>
              <a:rPr lang="en-ZA" dirty="0" smtClean="0"/>
              <a:t>and avenged Elohim. Rabbi </a:t>
            </a:r>
            <a:r>
              <a:rPr lang="en-ZA" dirty="0" err="1" smtClean="0"/>
              <a:t>Chaim</a:t>
            </a:r>
            <a:r>
              <a:rPr lang="en-ZA" dirty="0" smtClean="0"/>
              <a:t> Richman points out that, </a:t>
            </a:r>
            <a:r>
              <a:rPr lang="en-ZA" i="1" dirty="0" smtClean="0">
                <a:solidFill>
                  <a:srgbClr val="C00000"/>
                </a:solidFill>
              </a:rPr>
              <a:t>“out of an overwhelming love for his fellow Israelites. For by avenging God he removed God's wrath from the children of Israel, a wrath that would have proven far more difficult to endure”.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WHAT IS A ZEALOT?</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How do we know if a person is motivated to quench</a:t>
            </a:r>
            <a:r>
              <a:rPr lang="he-IL" dirty="0" smtClean="0"/>
              <a:t>יהוה </a:t>
            </a:r>
            <a:r>
              <a:rPr lang="en-ZA" dirty="0" smtClean="0"/>
              <a:t>'s wrath, or driven by personal issues for his own purposes? </a:t>
            </a:r>
          </a:p>
          <a:p>
            <a:pPr marL="182563" indent="-182563">
              <a:lnSpc>
                <a:spcPts val="2200"/>
              </a:lnSpc>
              <a:buFont typeface="Arial" pitchFamily="34" charset="0"/>
              <a:buChar char="•"/>
            </a:pPr>
            <a:r>
              <a:rPr lang="en-ZA" dirty="0" smtClean="0"/>
              <a:t>Biblically, a zealot is an entirely selfless person who is motivated only by the preservation of the purity and quality of the holy relationship between </a:t>
            </a:r>
            <a:r>
              <a:rPr lang="he-IL" dirty="0" smtClean="0"/>
              <a:t>יהוה</a:t>
            </a:r>
            <a:r>
              <a:rPr lang="en-ZA" dirty="0" smtClean="0"/>
              <a:t> and His people, without regard for himself, his reputation, or other interests. Once a zealot's personal interests or prejudices become involved, or even influential, he is no longer a zealot.</a:t>
            </a:r>
          </a:p>
          <a:p>
            <a:pPr marL="182563" indent="-182563">
              <a:lnSpc>
                <a:spcPts val="2200"/>
              </a:lnSpc>
              <a:buFont typeface="Arial" pitchFamily="34" charset="0"/>
              <a:buChar char="•"/>
            </a:pPr>
            <a:r>
              <a:rPr lang="en-ZA" dirty="0" smtClean="0"/>
              <a:t>A zealot does not stop to evaluate the moral and spiritual implications of his act on his own personal life and self interests--he doesn't even care if what he is doing is legal or not. He is simply determined to put an end to any situation/any cause that incurs the divine wrath against Israel [and thus bring peace between Elohim.</a:t>
            </a:r>
          </a:p>
          <a:p>
            <a:pPr marL="182563" indent="-182563">
              <a:lnSpc>
                <a:spcPts val="2200"/>
              </a:lnSpc>
              <a:buFont typeface="Arial" pitchFamily="34" charset="0"/>
              <a:buChar char="•"/>
            </a:pPr>
            <a:r>
              <a:rPr lang="en-ZA" dirty="0" smtClean="0"/>
              <a:t>Love is the basis for biblical </a:t>
            </a:r>
            <a:r>
              <a:rPr lang="en-ZA" dirty="0" err="1" smtClean="0"/>
              <a:t>zealotry</a:t>
            </a:r>
            <a:r>
              <a:rPr lang="en-ZA" dirty="0" smtClean="0"/>
              <a:t>: </a:t>
            </a:r>
            <a:r>
              <a:rPr lang="en-ZA" i="1" dirty="0" smtClean="0">
                <a:solidFill>
                  <a:srgbClr val="004821"/>
                </a:solidFill>
              </a:rPr>
              <a:t>In brotherly love, tenderly loving towards one another, in appreciation, giving preference to each other; not idle in duty, ardent in spirit, serving the Master; </a:t>
            </a:r>
            <a:r>
              <a:rPr lang="en-ZA" b="1" i="1" dirty="0" smtClean="0">
                <a:solidFill>
                  <a:srgbClr val="004821"/>
                </a:solidFill>
              </a:rPr>
              <a:t>(Romans 12:10-11)</a:t>
            </a:r>
          </a:p>
        </p:txBody>
      </p:sp>
      <p:sp>
        <p:nvSpPr>
          <p:cNvPr id="4" name="Slide Number Placeholder 3"/>
          <p:cNvSpPr>
            <a:spLocks noGrp="1"/>
          </p:cNvSpPr>
          <p:nvPr>
            <p:ph type="sldNum" sz="quarter" idx="12"/>
          </p:nvPr>
        </p:nvSpPr>
        <p:spPr/>
        <p:txBody>
          <a:bodyPr/>
          <a:lstStyle/>
          <a:p>
            <a:fld id="{715B7D16-8FAD-4D2D-B977-107333E7495D}" type="slidenum">
              <a:rPr lang="en-ZA" smtClean="0"/>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TWELVE MIRACLES - 1  </a:t>
            </a:r>
            <a:br>
              <a:rPr lang="en-ZA" smtClean="0"/>
            </a:br>
            <a:r>
              <a:rPr lang="en-ZA" smtClean="0"/>
              <a:t>Legends of the Jews</a:t>
            </a:r>
            <a:endParaRPr lang="en-ZA" dirty="0"/>
          </a:p>
        </p:txBody>
      </p:sp>
      <p:sp>
        <p:nvSpPr>
          <p:cNvPr id="3" name="Content Placeholder 2"/>
          <p:cNvSpPr>
            <a:spLocks noGrp="1"/>
          </p:cNvSpPr>
          <p:nvPr>
            <p:ph idx="1"/>
          </p:nvPr>
        </p:nvSpPr>
        <p:spPr/>
        <p:txBody>
          <a:bodyPr>
            <a:normAutofit lnSpcReduction="10000"/>
          </a:bodyPr>
          <a:lstStyle/>
          <a:p>
            <a:r>
              <a:rPr lang="en-ZA" dirty="0" err="1" smtClean="0"/>
              <a:t>Phinehas's</a:t>
            </a:r>
            <a:r>
              <a:rPr lang="en-ZA" dirty="0" smtClean="0"/>
              <a:t> fear that these two might attack him was not realized, for God performed no less than twelve miracles for </a:t>
            </a:r>
            <a:r>
              <a:rPr lang="en-ZA" dirty="0" err="1" smtClean="0"/>
              <a:t>Phinehas</a:t>
            </a:r>
            <a:r>
              <a:rPr lang="en-ZA" dirty="0" smtClean="0"/>
              <a:t>, which not only made it impossible for the sinners to attack him, but also showed the people that his action found </a:t>
            </a:r>
            <a:r>
              <a:rPr lang="en-ZA" dirty="0" err="1" smtClean="0"/>
              <a:t>favor</a:t>
            </a:r>
            <a:r>
              <a:rPr lang="en-ZA" dirty="0" smtClean="0"/>
              <a:t> in the sight of the Lord. </a:t>
            </a:r>
          </a:p>
          <a:p>
            <a:r>
              <a:rPr lang="en-ZA" i="1" dirty="0" smtClean="0">
                <a:solidFill>
                  <a:srgbClr val="C00000"/>
                </a:solidFill>
              </a:rPr>
              <a:t>1. An angel would not allow the sinful couple to separate when </a:t>
            </a:r>
            <a:r>
              <a:rPr lang="en-ZA" i="1" dirty="0" err="1" smtClean="0">
                <a:solidFill>
                  <a:srgbClr val="C00000"/>
                </a:solidFill>
              </a:rPr>
              <a:t>Phinehas</a:t>
            </a:r>
            <a:r>
              <a:rPr lang="en-ZA" i="1" dirty="0" smtClean="0">
                <a:solidFill>
                  <a:srgbClr val="C00000"/>
                </a:solidFill>
              </a:rPr>
              <a:t> surprised them; </a:t>
            </a:r>
          </a:p>
          <a:p>
            <a:r>
              <a:rPr lang="en-ZA" i="1" dirty="0" smtClean="0">
                <a:solidFill>
                  <a:srgbClr val="C00000"/>
                </a:solidFill>
              </a:rPr>
              <a:t>2. The angel stopped their mouths so that they could not cry out for help; </a:t>
            </a:r>
          </a:p>
          <a:p>
            <a:r>
              <a:rPr lang="en-ZA" i="1" dirty="0" smtClean="0">
                <a:solidFill>
                  <a:srgbClr val="C00000"/>
                </a:solidFill>
              </a:rPr>
              <a:t>3. </a:t>
            </a:r>
            <a:r>
              <a:rPr lang="en-ZA" i="1" dirty="0" err="1" smtClean="0">
                <a:solidFill>
                  <a:srgbClr val="C00000"/>
                </a:solidFill>
              </a:rPr>
              <a:t>Phinehas's</a:t>
            </a:r>
            <a:r>
              <a:rPr lang="en-ZA" i="1" dirty="0" smtClean="0">
                <a:solidFill>
                  <a:srgbClr val="C00000"/>
                </a:solidFill>
              </a:rPr>
              <a:t> lance struck the man's and the woman's pudenda (private parts);</a:t>
            </a:r>
          </a:p>
          <a:p>
            <a:r>
              <a:rPr lang="en-ZA" i="1" dirty="0" smtClean="0">
                <a:solidFill>
                  <a:srgbClr val="C00000"/>
                </a:solidFill>
              </a:rPr>
              <a:t>4. The upper, iron part of the lance extended, so that </a:t>
            </a:r>
            <a:r>
              <a:rPr lang="en-ZA" i="1" dirty="0" err="1" smtClean="0">
                <a:solidFill>
                  <a:srgbClr val="C00000"/>
                </a:solidFill>
              </a:rPr>
              <a:t>Phinehas</a:t>
            </a:r>
            <a:r>
              <a:rPr lang="en-ZA" i="1" dirty="0" smtClean="0">
                <a:solidFill>
                  <a:srgbClr val="C00000"/>
                </a:solidFill>
              </a:rPr>
              <a:t> could at one thrust pierce the man as well as the woman; </a:t>
            </a:r>
          </a:p>
          <a:p>
            <a:r>
              <a:rPr lang="en-ZA" i="1" dirty="0" smtClean="0">
                <a:solidFill>
                  <a:srgbClr val="C00000"/>
                </a:solidFill>
              </a:rPr>
              <a:t>5. </a:t>
            </a:r>
            <a:r>
              <a:rPr lang="en-ZA" i="1" dirty="0" err="1" smtClean="0">
                <a:solidFill>
                  <a:srgbClr val="C00000"/>
                </a:solidFill>
              </a:rPr>
              <a:t>Phinehas's</a:t>
            </a:r>
            <a:r>
              <a:rPr lang="en-ZA" i="1" dirty="0" smtClean="0">
                <a:solidFill>
                  <a:srgbClr val="C00000"/>
                </a:solidFill>
              </a:rPr>
              <a:t> arm was sufficiently strong to lift both upon the point of his lance; </a:t>
            </a:r>
          </a:p>
          <a:p>
            <a:r>
              <a:rPr lang="en-ZA" i="1" dirty="0" smtClean="0">
                <a:solidFill>
                  <a:srgbClr val="C00000"/>
                </a:solidFill>
              </a:rPr>
              <a:t>6. The wooden shaft of the lance sustained the weight of two persons; </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smtClean="0"/>
              <a:t>TWELVE MIRACLES - 2  </a:t>
            </a:r>
            <a:br>
              <a:rPr lang="en-ZA" smtClean="0"/>
            </a:br>
            <a:r>
              <a:rPr lang="en-ZA" smtClean="0"/>
              <a:t>Legends of the Jews</a:t>
            </a:r>
            <a:endParaRPr lang="en-ZA" dirty="0"/>
          </a:p>
        </p:txBody>
      </p:sp>
      <p:sp>
        <p:nvSpPr>
          <p:cNvPr id="3" name="Content Placeholder 2"/>
          <p:cNvSpPr>
            <a:spLocks noGrp="1"/>
          </p:cNvSpPr>
          <p:nvPr>
            <p:ph idx="1"/>
          </p:nvPr>
        </p:nvSpPr>
        <p:spPr/>
        <p:txBody>
          <a:bodyPr/>
          <a:lstStyle/>
          <a:p>
            <a:r>
              <a:rPr lang="en-ZA" i="1" dirty="0" smtClean="0">
                <a:solidFill>
                  <a:srgbClr val="C00000"/>
                </a:solidFill>
              </a:rPr>
              <a:t>7. The two bodies remained poised upon the lance and did not fall off; </a:t>
            </a:r>
          </a:p>
          <a:p>
            <a:r>
              <a:rPr lang="en-ZA" i="1" dirty="0" smtClean="0">
                <a:solidFill>
                  <a:srgbClr val="C00000"/>
                </a:solidFill>
              </a:rPr>
              <a:t>8. The angel turned the shameless pair around, so that all might see that </a:t>
            </a:r>
            <a:r>
              <a:rPr lang="en-ZA" i="1" dirty="0" err="1" smtClean="0">
                <a:solidFill>
                  <a:srgbClr val="C00000"/>
                </a:solidFill>
              </a:rPr>
              <a:t>Phinehas</a:t>
            </a:r>
            <a:r>
              <a:rPr lang="en-ZA" i="1" dirty="0" smtClean="0">
                <a:solidFill>
                  <a:srgbClr val="C00000"/>
                </a:solidFill>
              </a:rPr>
              <a:t> had surprised them in </a:t>
            </a:r>
            <a:r>
              <a:rPr lang="en-ZA" i="1" dirty="0" err="1" smtClean="0">
                <a:solidFill>
                  <a:srgbClr val="C00000"/>
                </a:solidFill>
              </a:rPr>
              <a:t>flagranti</a:t>
            </a:r>
            <a:r>
              <a:rPr lang="en-ZA" i="1" dirty="0" smtClean="0">
                <a:solidFill>
                  <a:srgbClr val="C00000"/>
                </a:solidFill>
              </a:rPr>
              <a:t> (disregard of the law); </a:t>
            </a:r>
          </a:p>
          <a:p>
            <a:r>
              <a:rPr lang="en-ZA" i="1" dirty="0" smtClean="0">
                <a:solidFill>
                  <a:srgbClr val="C00000"/>
                </a:solidFill>
              </a:rPr>
              <a:t>9. No blood flowed from them although they had been thrust through, or else </a:t>
            </a:r>
            <a:r>
              <a:rPr lang="en-ZA" i="1" dirty="0" err="1" smtClean="0">
                <a:solidFill>
                  <a:srgbClr val="C00000"/>
                </a:solidFill>
              </a:rPr>
              <a:t>Phinehas</a:t>
            </a:r>
            <a:r>
              <a:rPr lang="en-ZA" i="1" dirty="0" smtClean="0">
                <a:solidFill>
                  <a:srgbClr val="C00000"/>
                </a:solidFill>
              </a:rPr>
              <a:t> would have been polluted; </a:t>
            </a:r>
          </a:p>
          <a:p>
            <a:r>
              <a:rPr lang="en-ZA" i="1" dirty="0" smtClean="0">
                <a:solidFill>
                  <a:srgbClr val="C00000"/>
                </a:solidFill>
              </a:rPr>
              <a:t>10. The shameless couple did not give up the ghost so long as </a:t>
            </a:r>
            <a:r>
              <a:rPr lang="en-ZA" i="1" dirty="0" err="1" smtClean="0">
                <a:solidFill>
                  <a:srgbClr val="C00000"/>
                </a:solidFill>
              </a:rPr>
              <a:t>Phinehas</a:t>
            </a:r>
            <a:r>
              <a:rPr lang="en-ZA" i="1" dirty="0" smtClean="0">
                <a:solidFill>
                  <a:srgbClr val="C00000"/>
                </a:solidFill>
              </a:rPr>
              <a:t> bore them upon the point of his lance, as he would otherwise have been polluted by their corpses; </a:t>
            </a:r>
          </a:p>
          <a:p>
            <a:r>
              <a:rPr lang="en-ZA" i="1" dirty="0" smtClean="0">
                <a:solidFill>
                  <a:srgbClr val="C00000"/>
                </a:solidFill>
              </a:rPr>
              <a:t>11. The angel raised the doorposts of the room so that </a:t>
            </a:r>
            <a:r>
              <a:rPr lang="en-ZA" i="1" dirty="0" err="1" smtClean="0">
                <a:solidFill>
                  <a:srgbClr val="C00000"/>
                </a:solidFill>
              </a:rPr>
              <a:t>Phinehas</a:t>
            </a:r>
            <a:r>
              <a:rPr lang="en-ZA" i="1" dirty="0" smtClean="0">
                <a:solidFill>
                  <a:srgbClr val="C00000"/>
                </a:solidFill>
              </a:rPr>
              <a:t> might pass through with the sinners upon the point of his lance, and </a:t>
            </a:r>
          </a:p>
          <a:p>
            <a:r>
              <a:rPr lang="en-ZA" i="1" dirty="0" smtClean="0">
                <a:solidFill>
                  <a:srgbClr val="C00000"/>
                </a:solidFill>
              </a:rPr>
              <a:t>12. When the tribe of Simeon prepared to avenge Prince </a:t>
            </a:r>
            <a:r>
              <a:rPr lang="en-ZA" i="1" dirty="0" err="1" smtClean="0">
                <a:solidFill>
                  <a:srgbClr val="C00000"/>
                </a:solidFill>
              </a:rPr>
              <a:t>Zimri's</a:t>
            </a:r>
            <a:r>
              <a:rPr lang="en-ZA" i="1" dirty="0" smtClean="0">
                <a:solidFill>
                  <a:srgbClr val="C00000"/>
                </a:solidFill>
              </a:rPr>
              <a:t> death upon </a:t>
            </a:r>
            <a:r>
              <a:rPr lang="en-ZA" i="1" dirty="0" err="1" smtClean="0">
                <a:solidFill>
                  <a:srgbClr val="C00000"/>
                </a:solidFill>
              </a:rPr>
              <a:t>Phinehas</a:t>
            </a:r>
            <a:r>
              <a:rPr lang="en-ZA" i="1" dirty="0" smtClean="0">
                <a:solidFill>
                  <a:srgbClr val="C00000"/>
                </a:solidFill>
              </a:rPr>
              <a:t>, the angel sent a plague upon them, so that they were impotent against him.</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COVENANT</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“Therefore say, ‘See, I am giving him My covenant of peace, and it shall be to him and to his seed after him a covenant of an everlasting priesthood, because he was ardent for his Elohim, and made atonement for the children of </a:t>
            </a:r>
            <a:r>
              <a:rPr lang="en-ZA" i="1" dirty="0" err="1" smtClean="0">
                <a:solidFill>
                  <a:srgbClr val="004821"/>
                </a:solidFill>
              </a:rPr>
              <a:t>Yisra’ĕl</a:t>
            </a:r>
            <a:r>
              <a:rPr lang="en-ZA" i="1" dirty="0" smtClean="0">
                <a:solidFill>
                  <a:srgbClr val="004821"/>
                </a:solidFill>
              </a:rPr>
              <a:t>.’ </a:t>
            </a:r>
            <a:r>
              <a:rPr lang="en-ZA" b="1" i="1" dirty="0" smtClean="0">
                <a:solidFill>
                  <a:srgbClr val="004821"/>
                </a:solidFill>
              </a:rPr>
              <a:t>” (Numbers 25:12-13)</a:t>
            </a:r>
          </a:p>
          <a:p>
            <a:pPr>
              <a:lnSpc>
                <a:spcPts val="2200"/>
              </a:lnSpc>
            </a:pPr>
            <a:r>
              <a:rPr lang="en-ZA" dirty="0" smtClean="0"/>
              <a:t>Shalom means </a:t>
            </a:r>
            <a:r>
              <a:rPr lang="en-ZA" i="1" dirty="0" smtClean="0"/>
              <a:t>“completeness in number”, “soundness”, “health”, “prosperity” and “contentment”. </a:t>
            </a:r>
          </a:p>
          <a:p>
            <a:pPr algn="ctr">
              <a:lnSpc>
                <a:spcPts val="2200"/>
              </a:lnSpc>
            </a:pPr>
            <a:r>
              <a:rPr lang="en-ZA" i="1" dirty="0" smtClean="0">
                <a:solidFill>
                  <a:srgbClr val="004821"/>
                </a:solidFill>
              </a:rPr>
              <a:t>“For </a:t>
            </a:r>
            <a:r>
              <a:rPr lang="he-IL" i="1" dirty="0" smtClean="0">
                <a:solidFill>
                  <a:srgbClr val="004821"/>
                </a:solidFill>
              </a:rPr>
              <a:t>יהוה</a:t>
            </a:r>
            <a:r>
              <a:rPr lang="en-ZA" i="1" dirty="0" smtClean="0">
                <a:solidFill>
                  <a:srgbClr val="004821"/>
                </a:solidFill>
              </a:rPr>
              <a:t> has called you like a woman forsaken and grieved in spirit, like a wife of youth when you were refused,” declares your Elohim. “For a little while I have forsaken you, but with great compassion I shall gather you. “In an overflow of wrath I hid My face from you for a moment, but with everlasting kindness I shall have compassion on you,” said </a:t>
            </a:r>
            <a:r>
              <a:rPr lang="he-IL" i="1" dirty="0" smtClean="0">
                <a:solidFill>
                  <a:srgbClr val="004821"/>
                </a:solidFill>
              </a:rPr>
              <a:t>יהוה</a:t>
            </a:r>
            <a:r>
              <a:rPr lang="en-ZA" i="1" dirty="0" smtClean="0">
                <a:solidFill>
                  <a:srgbClr val="004821"/>
                </a:solidFill>
              </a:rPr>
              <a:t>, your Redeemer..in that I have sworn that the waters of Noaḥ would never again cover the earth, so have I sworn not to be wroth with you, nor to rebuke you. “For though the mountains be removed and the hills be shaken, My kindness is not removed from you, nor is My covenant of peace shaken,” said </a:t>
            </a:r>
            <a:r>
              <a:rPr lang="he-IL" i="1" dirty="0" smtClean="0">
                <a:solidFill>
                  <a:srgbClr val="004821"/>
                </a:solidFill>
              </a:rPr>
              <a:t>יהוה</a:t>
            </a:r>
            <a:r>
              <a:rPr lang="en-ZA" i="1" dirty="0" smtClean="0">
                <a:solidFill>
                  <a:srgbClr val="004821"/>
                </a:solidFill>
              </a:rPr>
              <a:t>, who has compassion on you</a:t>
            </a:r>
            <a:r>
              <a:rPr lang="en-ZA" b="1" i="1" dirty="0" smtClean="0">
                <a:solidFill>
                  <a:srgbClr val="004821"/>
                </a:solidFill>
              </a:rPr>
              <a:t>. </a:t>
            </a:r>
            <a:r>
              <a:rPr lang="en-US" b="1" i="1" dirty="0" smtClean="0">
                <a:solidFill>
                  <a:srgbClr val="004821"/>
                </a:solidFill>
              </a:rPr>
              <a:t>(Isaiah 54:6-10)</a:t>
            </a:r>
          </a:p>
        </p:txBody>
      </p:sp>
      <p:sp>
        <p:nvSpPr>
          <p:cNvPr id="4" name="Slide Number Placeholder 3"/>
          <p:cNvSpPr>
            <a:spLocks noGrp="1"/>
          </p:cNvSpPr>
          <p:nvPr>
            <p:ph type="sldNum" sz="quarter" idx="12"/>
          </p:nvPr>
        </p:nvSpPr>
        <p:spPr/>
        <p:txBody>
          <a:bodyPr/>
          <a:lstStyle/>
          <a:p>
            <a:fld id="{715B7D16-8FAD-4D2D-B977-107333E7495D}" type="slidenum">
              <a:rPr lang="en-ZA" smtClean="0"/>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COVENANT OF PEACE</a:t>
            </a:r>
            <a:endParaRPr lang="en-ZA" dirty="0"/>
          </a:p>
        </p:txBody>
      </p:sp>
      <p:sp>
        <p:nvSpPr>
          <p:cNvPr id="3" name="Content Placeholder 2"/>
          <p:cNvSpPr>
            <a:spLocks noGrp="1"/>
          </p:cNvSpPr>
          <p:nvPr>
            <p:ph idx="1"/>
          </p:nvPr>
        </p:nvSpPr>
        <p:spPr/>
        <p:txBody>
          <a:bodyPr>
            <a:normAutofit/>
          </a:bodyPr>
          <a:lstStyle/>
          <a:p>
            <a:pPr algn="l" rtl="1"/>
            <a:r>
              <a:rPr lang="he-IL" dirty="0" smtClean="0"/>
              <a:t>שׁלום</a:t>
            </a:r>
            <a:r>
              <a:rPr lang="en-ZA" dirty="0" smtClean="0"/>
              <a:t>The word shalom is written like this normally :</a:t>
            </a:r>
          </a:p>
          <a:p>
            <a:pPr algn="l" rtl="1"/>
            <a:r>
              <a:rPr lang="en-ZA" b="0" dirty="0" smtClean="0"/>
              <a:t>However, in the Hebrew Torah scrolls, this is the only time in the  Scriptures that the </a:t>
            </a:r>
            <a:r>
              <a:rPr lang="en-ZA" b="0" dirty="0" err="1" smtClean="0"/>
              <a:t>vav</a:t>
            </a:r>
            <a:r>
              <a:rPr lang="en-ZA" b="0" dirty="0" smtClean="0"/>
              <a:t> in this word and letter appears like this: </a:t>
            </a:r>
          </a:p>
          <a:p>
            <a:pPr algn="l" rtl="1"/>
            <a:r>
              <a:rPr lang="en-ZA" b="0" dirty="0" smtClean="0"/>
              <a:t> </a:t>
            </a:r>
          </a:p>
          <a:p>
            <a:endParaRPr lang="en-ZA" b="0" dirty="0" smtClean="0"/>
          </a:p>
          <a:p>
            <a:endParaRPr lang="en-ZA" dirty="0" smtClean="0"/>
          </a:p>
          <a:p>
            <a:endParaRPr lang="en-ZA" b="0" dirty="0" smtClean="0"/>
          </a:p>
          <a:p>
            <a:r>
              <a:rPr lang="en-ZA" b="0" dirty="0" smtClean="0"/>
              <a:t>The numerical equivalent of the </a:t>
            </a:r>
            <a:r>
              <a:rPr lang="en-ZA" b="0" dirty="0" err="1" smtClean="0"/>
              <a:t>vav</a:t>
            </a:r>
            <a:r>
              <a:rPr lang="en-ZA" b="0" dirty="0" smtClean="0"/>
              <a:t> is six. Six is the Biblical number of man who was created on the 6th day. Man will spend 6 millenniums on earth before the return of Messiah. </a:t>
            </a:r>
            <a:r>
              <a:rPr lang="he-IL" dirty="0" smtClean="0">
                <a:effectLst>
                  <a:outerShdw blurRad="38100" dist="38100" dir="2700000" algn="tl">
                    <a:srgbClr val="000000">
                      <a:alpha val="43137"/>
                    </a:srgbClr>
                  </a:outerShdw>
                </a:effectLst>
              </a:rPr>
              <a:t>יהושע</a:t>
            </a:r>
            <a:r>
              <a:rPr lang="en-ZA" b="0" dirty="0" smtClean="0"/>
              <a:t>, the Son of man, was </a:t>
            </a:r>
            <a:r>
              <a:rPr lang="en-ZA" b="0" i="1" dirty="0" smtClean="0"/>
              <a:t>“broken” </a:t>
            </a:r>
            <a:r>
              <a:rPr lang="en-ZA" b="0" dirty="0" smtClean="0"/>
              <a:t>for us that we might have peace. Also, each of us must be </a:t>
            </a:r>
            <a:r>
              <a:rPr lang="en-ZA" b="0" i="1" dirty="0" smtClean="0"/>
              <a:t>“broken”…</a:t>
            </a:r>
            <a:r>
              <a:rPr lang="en-ZA" b="0" dirty="0" smtClean="0"/>
              <a:t> this is what brings us to wholeness, shalom …when this is completed, we will be sanctified and He will be in our midst forever! </a:t>
            </a:r>
            <a:endParaRPr lang="en-ZA" b="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pic>
        <p:nvPicPr>
          <p:cNvPr id="5" name="Picture 4" descr="vav.jpg"/>
          <p:cNvPicPr>
            <a:picLocks noChangeAspect="1"/>
          </p:cNvPicPr>
          <p:nvPr/>
        </p:nvPicPr>
        <p:blipFill>
          <a:blip r:embed="rId2" cstate="print"/>
          <a:srcRect b="16813"/>
          <a:stretch>
            <a:fillRect/>
          </a:stretch>
        </p:blipFill>
        <p:spPr>
          <a:xfrm>
            <a:off x="4211960" y="3068960"/>
            <a:ext cx="568064" cy="108012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ETERNAL PRIESTHOOD</a:t>
            </a:r>
            <a:endParaRPr lang="en-ZA" dirty="0"/>
          </a:p>
        </p:txBody>
      </p:sp>
      <p:sp>
        <p:nvSpPr>
          <p:cNvPr id="3" name="Content Placeholder 2"/>
          <p:cNvSpPr>
            <a:spLocks noGrp="1"/>
          </p:cNvSpPr>
          <p:nvPr>
            <p:ph idx="1"/>
          </p:nvPr>
        </p:nvSpPr>
        <p:spPr/>
        <p:txBody>
          <a:bodyPr>
            <a:normAutofit lnSpcReduction="10000"/>
          </a:bodyPr>
          <a:lstStyle/>
          <a:p>
            <a:r>
              <a:rPr lang="en-ZA" dirty="0" smtClean="0"/>
              <a:t>While </a:t>
            </a:r>
            <a:r>
              <a:rPr lang="en-ZA" dirty="0" err="1" smtClean="0"/>
              <a:t>Pinchas</a:t>
            </a:r>
            <a:r>
              <a:rPr lang="en-ZA" dirty="0" smtClean="0"/>
              <a:t> is a Levite and of the line of his grandfather </a:t>
            </a:r>
            <a:r>
              <a:rPr lang="en-ZA" dirty="0" err="1" smtClean="0"/>
              <a:t>Aharon</a:t>
            </a:r>
            <a:r>
              <a:rPr lang="en-ZA" dirty="0" smtClean="0"/>
              <a:t>; Elohim ties his priesthood to the first one we read about in Torah, that of </a:t>
            </a:r>
            <a:r>
              <a:rPr lang="en-ZA" i="1" dirty="0" smtClean="0"/>
              <a:t>“</a:t>
            </a:r>
            <a:r>
              <a:rPr lang="en-ZA" i="1" dirty="0" err="1" smtClean="0"/>
              <a:t>Malkitsedeq</a:t>
            </a:r>
            <a:r>
              <a:rPr lang="en-ZA" i="1" dirty="0" smtClean="0"/>
              <a:t>” </a:t>
            </a:r>
            <a:r>
              <a:rPr lang="en-ZA" dirty="0" smtClean="0"/>
              <a:t>(King of Righteousness) from Genesis 14:18, to whom Abraham gave a tithe. The Book of </a:t>
            </a:r>
            <a:r>
              <a:rPr lang="en-ZA" dirty="0" err="1" smtClean="0"/>
              <a:t>Yasher</a:t>
            </a:r>
            <a:r>
              <a:rPr lang="en-ZA" dirty="0" smtClean="0"/>
              <a:t>, which follows the oral histories, explains the </a:t>
            </a:r>
            <a:r>
              <a:rPr lang="en-ZA" dirty="0" err="1" smtClean="0"/>
              <a:t>Melek</a:t>
            </a:r>
            <a:r>
              <a:rPr lang="en-ZA" dirty="0" smtClean="0"/>
              <a:t> </a:t>
            </a:r>
            <a:r>
              <a:rPr lang="en-ZA" dirty="0" err="1" smtClean="0"/>
              <a:t>Tzaddik</a:t>
            </a:r>
            <a:r>
              <a:rPr lang="en-ZA" dirty="0" smtClean="0"/>
              <a:t> to be Shem. </a:t>
            </a:r>
            <a:r>
              <a:rPr lang="en-ZA" i="1" dirty="0" err="1" smtClean="0">
                <a:solidFill>
                  <a:srgbClr val="7030A0"/>
                </a:solidFill>
              </a:rPr>
              <a:t>Jasher</a:t>
            </a:r>
            <a:r>
              <a:rPr lang="en-ZA" i="1" dirty="0" smtClean="0">
                <a:solidFill>
                  <a:srgbClr val="7030A0"/>
                </a:solidFill>
              </a:rPr>
              <a:t> 16:11 And </a:t>
            </a:r>
            <a:r>
              <a:rPr lang="en-ZA" i="1" dirty="0" err="1" smtClean="0">
                <a:solidFill>
                  <a:srgbClr val="7030A0"/>
                </a:solidFill>
              </a:rPr>
              <a:t>Adonizedek</a:t>
            </a:r>
            <a:r>
              <a:rPr lang="en-ZA" i="1" dirty="0" smtClean="0">
                <a:solidFill>
                  <a:srgbClr val="7030A0"/>
                </a:solidFill>
              </a:rPr>
              <a:t> king of Jerusalem, the same was Shem, went out with his men to meet Abram and his people, with bread and wine, and they remained together in the valley of </a:t>
            </a:r>
            <a:r>
              <a:rPr lang="en-ZA" i="1" dirty="0" err="1" smtClean="0">
                <a:solidFill>
                  <a:srgbClr val="7030A0"/>
                </a:solidFill>
              </a:rPr>
              <a:t>Melech</a:t>
            </a:r>
            <a:r>
              <a:rPr lang="en-ZA" i="1" dirty="0" smtClean="0">
                <a:solidFill>
                  <a:srgbClr val="7030A0"/>
                </a:solidFill>
              </a:rPr>
              <a:t>.</a:t>
            </a:r>
          </a:p>
          <a:p>
            <a:r>
              <a:rPr lang="en-ZA" dirty="0" smtClean="0"/>
              <a:t>It says that he is the one who slew Nimrod and cut him into pieces to be sent throughout the 70 nations, because Elohim and the </a:t>
            </a:r>
            <a:r>
              <a:rPr lang="en-ZA" dirty="0" err="1" smtClean="0"/>
              <a:t>Melek</a:t>
            </a:r>
            <a:r>
              <a:rPr lang="en-ZA" dirty="0" smtClean="0"/>
              <a:t> </a:t>
            </a:r>
            <a:r>
              <a:rPr lang="en-ZA" dirty="0" err="1" smtClean="0"/>
              <a:t>Tzaddik</a:t>
            </a:r>
            <a:r>
              <a:rPr lang="en-ZA" dirty="0" smtClean="0"/>
              <a:t> could no longer stand the sins Nimrod committed and encouraged others to commit against Elohim. He literally chose, and taught his subjects to choose, that which is profane, over that which is sanctified (set-apart). Now, </a:t>
            </a:r>
            <a:r>
              <a:rPr lang="en-ZA" dirty="0" err="1" smtClean="0"/>
              <a:t>Pinchas</a:t>
            </a:r>
            <a:r>
              <a:rPr lang="en-ZA" dirty="0" smtClean="0"/>
              <a:t> and his </a:t>
            </a:r>
            <a:r>
              <a:rPr lang="en-ZA" i="1" dirty="0" smtClean="0"/>
              <a:t>“</a:t>
            </a:r>
            <a:r>
              <a:rPr lang="en-ZA" i="1" dirty="0" err="1" smtClean="0"/>
              <a:t>zera</a:t>
            </a:r>
            <a:r>
              <a:rPr lang="en-ZA" i="1" dirty="0" smtClean="0"/>
              <a:t>”, </a:t>
            </a:r>
            <a:r>
              <a:rPr lang="en-ZA" dirty="0" smtClean="0"/>
              <a:t>because of his zealous love for </a:t>
            </a:r>
            <a:r>
              <a:rPr lang="he-IL" dirty="0" smtClean="0"/>
              <a:t>יהוה</a:t>
            </a:r>
            <a:r>
              <a:rPr lang="en-ZA" dirty="0" smtClean="0"/>
              <a:t> and </a:t>
            </a:r>
            <a:r>
              <a:rPr lang="en-ZA" dirty="0" err="1" smtClean="0"/>
              <a:t>B’nei</a:t>
            </a:r>
            <a:r>
              <a:rPr lang="en-ZA" dirty="0" smtClean="0"/>
              <a:t> Israel, would be the foundation of this eternal priesthood.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dirty="0" smtClean="0">
                <a:effectLst>
                  <a:outerShdw blurRad="38100" dist="38100" dir="2700000" algn="tl">
                    <a:srgbClr val="000000">
                      <a:alpha val="43137"/>
                    </a:srgbClr>
                  </a:outerShdw>
                </a:effectLst>
              </a:rPr>
              <a:t>יהושע</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So also the Messiah did not extol Himself to become High Priest, but it was He who said to Him, “You are My Son, today I have brought You forth.” As He also says in another place, “You are a priest forever according to the order of </a:t>
            </a:r>
            <a:r>
              <a:rPr lang="en-ZA" sz="2600" i="1" dirty="0" err="1" smtClean="0">
                <a:solidFill>
                  <a:srgbClr val="004821"/>
                </a:solidFill>
              </a:rPr>
              <a:t>Malkitseḏeq</a:t>
            </a:r>
            <a:r>
              <a:rPr lang="en-ZA" sz="2600" i="1" dirty="0" smtClean="0">
                <a:solidFill>
                  <a:srgbClr val="004821"/>
                </a:solidFill>
              </a:rPr>
              <a:t>,” who, in the days of His flesh, when He had offered up prayers and petitions with strong crying and tears to Him who was able to save Him from death, and was heard because of His reverent fear, though being a Son, He learned obedience by what He suffered. And having been perfected, He became the Causer of everlasting deliverance to all those obeying Him, having been designated by Elohim a High Priest “according to the order of </a:t>
            </a:r>
            <a:r>
              <a:rPr lang="en-ZA" sz="2600" i="1" dirty="0" err="1" smtClean="0">
                <a:solidFill>
                  <a:srgbClr val="004821"/>
                </a:solidFill>
              </a:rPr>
              <a:t>Malkitseḏeq</a:t>
            </a:r>
            <a:r>
              <a:rPr lang="en-ZA" sz="2600" i="1" dirty="0" smtClean="0">
                <a:solidFill>
                  <a:srgbClr val="004821"/>
                </a:solidFill>
              </a:rPr>
              <a:t>,” concerning whom we have much to say, and hard to explain, since you have become dull of hearing. For indeed, although by this time you ought to be teachers, you need someone to teach you again the first elements of the Words of Elohim. And you have become such as need milk and not solid food. For everyone partaking of milk is inexperienced in the word of righteousness, for he is a babe. But solid food is for the mature whose senses have been trained by practice to discern both good and evil. </a:t>
            </a:r>
            <a:r>
              <a:rPr lang="en-ZA" sz="2600" b="1" i="1" dirty="0" smtClean="0">
                <a:solidFill>
                  <a:srgbClr val="004821"/>
                </a:solidFill>
              </a:rPr>
              <a:t>(Hebrews 5:5-14)</a:t>
            </a:r>
          </a:p>
          <a:p>
            <a:endParaRPr lang="en-ZA" dirty="0" smtClean="0"/>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PROMISE OF </a:t>
            </a:r>
            <a:r>
              <a:rPr lang="he-IL" dirty="0" smtClean="0">
                <a:effectLst>
                  <a:outerShdw blurRad="38100" dist="38100" dir="2700000" algn="tl">
                    <a:srgbClr val="000000">
                      <a:alpha val="43137"/>
                    </a:srgbClr>
                  </a:outerShdw>
                </a:effectLst>
              </a:rPr>
              <a:t>יהושע</a:t>
            </a:r>
            <a:endParaRPr lang="en-ZA"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r>
              <a:rPr lang="en-ZA" sz="2800" b="0" dirty="0" smtClean="0"/>
              <a:t>David wrote: </a:t>
            </a:r>
            <a:r>
              <a:rPr lang="he-IL" sz="2800" i="1" dirty="0" smtClean="0">
                <a:solidFill>
                  <a:srgbClr val="004821"/>
                </a:solidFill>
              </a:rPr>
              <a:t>יהוה</a:t>
            </a:r>
            <a:r>
              <a:rPr lang="en-ZA" sz="2800" i="1" dirty="0" smtClean="0">
                <a:solidFill>
                  <a:srgbClr val="004821"/>
                </a:solidFill>
              </a:rPr>
              <a:t> said to my Master, “Sit at My right hand, Until I make Your enemies a footstool for Your feet.” </a:t>
            </a:r>
            <a:r>
              <a:rPr lang="he-IL" sz="2800" i="1" dirty="0" smtClean="0">
                <a:solidFill>
                  <a:srgbClr val="004821"/>
                </a:solidFill>
              </a:rPr>
              <a:t>יהוה</a:t>
            </a:r>
            <a:r>
              <a:rPr lang="en-ZA" sz="2800" i="1" dirty="0" smtClean="0">
                <a:solidFill>
                  <a:srgbClr val="004821"/>
                </a:solidFill>
              </a:rPr>
              <a:t> sends Your mighty sceptre out of </a:t>
            </a:r>
            <a:r>
              <a:rPr lang="en-ZA" sz="2800" i="1" dirty="0" err="1" smtClean="0">
                <a:solidFill>
                  <a:srgbClr val="004821"/>
                </a:solidFill>
              </a:rPr>
              <a:t>Tsiyon</a:t>
            </a:r>
            <a:r>
              <a:rPr lang="en-ZA" sz="2800" i="1" dirty="0" smtClean="0">
                <a:solidFill>
                  <a:srgbClr val="004821"/>
                </a:solidFill>
              </a:rPr>
              <a:t>. Rule in the midst of Your enemies! Your people volunteer in the day of Your might, In the splendours of set-apartness! From the womb, from the morning, You have the dew of Your youth! </a:t>
            </a:r>
            <a:r>
              <a:rPr lang="he-IL" sz="2800" i="1" dirty="0" smtClean="0">
                <a:solidFill>
                  <a:srgbClr val="004821"/>
                </a:solidFill>
              </a:rPr>
              <a:t>יהוה</a:t>
            </a:r>
            <a:r>
              <a:rPr lang="en-ZA" sz="2800" i="1" dirty="0" smtClean="0">
                <a:solidFill>
                  <a:srgbClr val="004821"/>
                </a:solidFill>
              </a:rPr>
              <a:t> has sworn and does not relent, “You are a priest forever According to the order of </a:t>
            </a:r>
            <a:r>
              <a:rPr lang="en-ZA" sz="2800" i="1" dirty="0" err="1" smtClean="0">
                <a:solidFill>
                  <a:srgbClr val="004821"/>
                </a:solidFill>
              </a:rPr>
              <a:t>Malkitseḏeq</a:t>
            </a:r>
            <a:r>
              <a:rPr lang="en-ZA" sz="2800" i="1" dirty="0" smtClean="0">
                <a:solidFill>
                  <a:srgbClr val="004821"/>
                </a:solidFill>
              </a:rPr>
              <a:t>.” </a:t>
            </a:r>
            <a:r>
              <a:rPr lang="he-IL" sz="2800" i="1" dirty="0" smtClean="0">
                <a:solidFill>
                  <a:srgbClr val="004821"/>
                </a:solidFill>
              </a:rPr>
              <a:t>יהוה</a:t>
            </a:r>
            <a:r>
              <a:rPr lang="en-ZA" sz="2800" i="1" dirty="0" smtClean="0">
                <a:solidFill>
                  <a:srgbClr val="004821"/>
                </a:solidFill>
              </a:rPr>
              <a:t> at Your right hand Shall smite sovereigns in the day of His wrath. He judges among the nations, He shall fill the nations with dead bodies, He shall crush the Head over the mighty earth! He drinks of the stream by the wayside, Therefore He does lift up the head! </a:t>
            </a:r>
            <a:r>
              <a:rPr lang="en-US" sz="2800" i="1" dirty="0" smtClean="0">
                <a:solidFill>
                  <a:srgbClr val="004821"/>
                </a:solidFill>
              </a:rPr>
              <a:t>(</a:t>
            </a:r>
            <a:r>
              <a:rPr lang="en-US" sz="2800" b="1" i="1" dirty="0" smtClean="0">
                <a:solidFill>
                  <a:srgbClr val="004821"/>
                </a:solidFill>
              </a:rPr>
              <a:t>Psalms 110:1-7)</a:t>
            </a:r>
          </a:p>
          <a:p>
            <a:pPr algn="just"/>
            <a:r>
              <a:rPr lang="en-ZA" sz="2800" b="0" dirty="0" smtClean="0"/>
              <a:t>Here, we have </a:t>
            </a:r>
            <a:r>
              <a:rPr lang="en-ZA" sz="2800" b="0" dirty="0" err="1" smtClean="0"/>
              <a:t>Hashem</a:t>
            </a:r>
            <a:r>
              <a:rPr lang="en-ZA" sz="2800" b="0" dirty="0" smtClean="0"/>
              <a:t> declaring Mashiach to be a Priest after the order of the </a:t>
            </a:r>
            <a:r>
              <a:rPr lang="en-ZA" sz="2800" b="0" dirty="0" err="1" smtClean="0"/>
              <a:t>Melek</a:t>
            </a:r>
            <a:r>
              <a:rPr lang="en-ZA" sz="2800" b="0" dirty="0" smtClean="0"/>
              <a:t> </a:t>
            </a:r>
            <a:r>
              <a:rPr lang="en-ZA" sz="2800" b="0" dirty="0" err="1" smtClean="0"/>
              <a:t>Tzaddik</a:t>
            </a:r>
            <a:r>
              <a:rPr lang="en-ZA" sz="2800" b="0" dirty="0" smtClean="0"/>
              <a:t>. </a:t>
            </a:r>
          </a:p>
          <a:p>
            <a:pPr algn="just"/>
            <a:r>
              <a:rPr lang="en-ZA" sz="2800" b="0" dirty="0" smtClean="0"/>
              <a:t>We have the phrase “</a:t>
            </a:r>
            <a:r>
              <a:rPr lang="en-ZA" sz="2800" b="0" i="1" dirty="0" smtClean="0"/>
              <a:t>smite the sovereigns</a:t>
            </a:r>
            <a:r>
              <a:rPr lang="en-ZA" sz="2800" b="0" dirty="0" smtClean="0"/>
              <a:t>” which uses the word “</a:t>
            </a:r>
            <a:r>
              <a:rPr lang="en-ZA" sz="2800" b="0" i="1" dirty="0" err="1" smtClean="0"/>
              <a:t>machats</a:t>
            </a:r>
            <a:r>
              <a:rPr lang="en-ZA" sz="2800" b="0" i="1" dirty="0" smtClean="0"/>
              <a:t>” for “smite”</a:t>
            </a:r>
            <a:r>
              <a:rPr lang="en-ZA" sz="2800" b="0" dirty="0" smtClean="0"/>
              <a:t>, which is </a:t>
            </a:r>
            <a:r>
              <a:rPr lang="en-ZA" sz="2800" b="0" dirty="0" err="1" smtClean="0"/>
              <a:t>Strong‟s</a:t>
            </a:r>
            <a:r>
              <a:rPr lang="en-ZA" sz="2800" b="0" dirty="0" smtClean="0"/>
              <a:t> #4272 and means to </a:t>
            </a:r>
            <a:r>
              <a:rPr lang="en-ZA" sz="2800" b="0" i="1" dirty="0" smtClean="0"/>
              <a:t>“pierce through</a:t>
            </a:r>
            <a:r>
              <a:rPr lang="en-ZA" sz="2800" b="0" dirty="0" smtClean="0"/>
              <a:t>” with a spear, “</a:t>
            </a:r>
            <a:r>
              <a:rPr lang="en-ZA" sz="2800" b="0" i="1" dirty="0" smtClean="0"/>
              <a:t>stab through</a:t>
            </a:r>
            <a:r>
              <a:rPr lang="en-ZA" sz="2800" b="0" dirty="0" smtClean="0"/>
              <a:t>” with a sword or “</a:t>
            </a:r>
            <a:r>
              <a:rPr lang="en-ZA" sz="2800" b="0" i="1" dirty="0" smtClean="0"/>
              <a:t>smites with arrows</a:t>
            </a:r>
            <a:r>
              <a:rPr lang="en-ZA" sz="2800" b="0" dirty="0" smtClean="0"/>
              <a:t>” as in Numbers 24:8. Again, we see the same imagery as with </a:t>
            </a:r>
            <a:r>
              <a:rPr lang="en-ZA" sz="2800" b="0" dirty="0" err="1" smtClean="0"/>
              <a:t>Pinchas</a:t>
            </a:r>
            <a:r>
              <a:rPr lang="en-ZA" sz="2800" b="0" dirty="0" smtClean="0"/>
              <a:t> and the </a:t>
            </a:r>
            <a:r>
              <a:rPr lang="en-ZA" sz="2800" b="0" dirty="0" err="1" smtClean="0"/>
              <a:t>Melek</a:t>
            </a:r>
            <a:r>
              <a:rPr lang="en-ZA" sz="2800" b="0" dirty="0" smtClean="0"/>
              <a:t> </a:t>
            </a:r>
            <a:r>
              <a:rPr lang="en-ZA" sz="2800" b="0" dirty="0" err="1" smtClean="0"/>
              <a:t>Tzaddik</a:t>
            </a:r>
            <a:r>
              <a:rPr lang="en-ZA" sz="2800" b="0" dirty="0" smtClean="0"/>
              <a:t>.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APOSTLE PAUL </a:t>
            </a:r>
            <a:endParaRPr lang="en-ZA" dirty="0"/>
          </a:p>
        </p:txBody>
      </p:sp>
      <p:sp>
        <p:nvSpPr>
          <p:cNvPr id="3" name="Content Placeholder 2"/>
          <p:cNvSpPr>
            <a:spLocks noGrp="1"/>
          </p:cNvSpPr>
          <p:nvPr>
            <p:ph idx="1"/>
          </p:nvPr>
        </p:nvSpPr>
        <p:spPr/>
        <p:txBody>
          <a:bodyPr>
            <a:normAutofit lnSpcReduction="10000"/>
          </a:bodyPr>
          <a:lstStyle/>
          <a:p>
            <a:r>
              <a:rPr lang="en-ZA" dirty="0" smtClean="0"/>
              <a:t>Apostle Paul went on to rebuke the Israelite believers studying to understand the weightier matters of the Kingdom without understanding the basics. It’s so important for us to understand we have become </a:t>
            </a:r>
            <a:r>
              <a:rPr lang="en-ZA" i="1" dirty="0" smtClean="0"/>
              <a:t>“dull of hearing”. </a:t>
            </a:r>
            <a:r>
              <a:rPr lang="en-ZA" dirty="0" smtClean="0"/>
              <a:t>We may have thought we knew things, big lofty spiritual things, but, we need to learn the </a:t>
            </a:r>
            <a:r>
              <a:rPr lang="en-ZA" i="1" dirty="0" smtClean="0"/>
              <a:t>“first elements of the Words of Elohim”. </a:t>
            </a:r>
            <a:r>
              <a:rPr lang="en-ZA" dirty="0" smtClean="0"/>
              <a:t>We are babes until we begin to understand and walk in the </a:t>
            </a:r>
            <a:r>
              <a:rPr lang="en-ZA" i="1" dirty="0" smtClean="0"/>
              <a:t>“elemental things”, </a:t>
            </a:r>
            <a:r>
              <a:rPr lang="en-ZA" dirty="0" smtClean="0"/>
              <a:t>the </a:t>
            </a:r>
            <a:r>
              <a:rPr lang="en-ZA" dirty="0" err="1" smtClean="0"/>
              <a:t>mitzvot</a:t>
            </a:r>
            <a:r>
              <a:rPr lang="en-ZA" dirty="0" smtClean="0"/>
              <a:t> of Elohim. And we will not begin to grasp the truly higher things, until we have a firm hold on the basic things. We need to be experienced in discerning </a:t>
            </a:r>
            <a:r>
              <a:rPr lang="en-ZA" i="1" dirty="0" smtClean="0"/>
              <a:t>“good from evil” </a:t>
            </a:r>
            <a:r>
              <a:rPr lang="en-ZA" dirty="0" smtClean="0"/>
              <a:t>in order to partake of the </a:t>
            </a:r>
            <a:r>
              <a:rPr lang="en-ZA" i="1" dirty="0" smtClean="0"/>
              <a:t>“meat”. </a:t>
            </a:r>
            <a:r>
              <a:rPr lang="en-ZA" dirty="0" smtClean="0"/>
              <a:t>Also, we need to realize, as we move through the elemental things, the milk of Torah; that a little knowledge does not make us sages. Before we go telling others, like those rabbinical types that live by </a:t>
            </a:r>
            <a:r>
              <a:rPr lang="en-ZA" i="1" dirty="0" smtClean="0"/>
              <a:t>“traditions of men”</a:t>
            </a:r>
            <a:r>
              <a:rPr lang="en-ZA" dirty="0" smtClean="0"/>
              <a:t>; before we go telling them how wrong they are, we had better make sure that we understand </a:t>
            </a:r>
            <a:r>
              <a:rPr lang="en-ZA" dirty="0" err="1" smtClean="0"/>
              <a:t>Yah’s</a:t>
            </a:r>
            <a:r>
              <a:rPr lang="en-ZA" dirty="0" smtClean="0"/>
              <a:t> Word, and, understand it from the context in which it was given, and the history behind it.</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ZIMRI AND COZBI</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the name of the </a:t>
            </a:r>
            <a:r>
              <a:rPr lang="en-ZA" i="1" dirty="0" err="1" smtClean="0">
                <a:solidFill>
                  <a:srgbClr val="004821"/>
                </a:solidFill>
              </a:rPr>
              <a:t>Yisra’ĕlite</a:t>
            </a:r>
            <a:r>
              <a:rPr lang="en-ZA" i="1" dirty="0" smtClean="0">
                <a:solidFill>
                  <a:srgbClr val="004821"/>
                </a:solidFill>
              </a:rPr>
              <a:t> who was killed, who was killed with the </a:t>
            </a:r>
            <a:r>
              <a:rPr lang="en-ZA" i="1" dirty="0" err="1" smtClean="0">
                <a:solidFill>
                  <a:srgbClr val="004821"/>
                </a:solidFill>
              </a:rPr>
              <a:t>Miḏyanite</a:t>
            </a:r>
            <a:r>
              <a:rPr lang="en-ZA" i="1" dirty="0" smtClean="0">
                <a:solidFill>
                  <a:srgbClr val="004821"/>
                </a:solidFill>
              </a:rPr>
              <a:t> woman, was </a:t>
            </a:r>
            <a:r>
              <a:rPr lang="en-ZA" i="1" dirty="0" err="1" smtClean="0">
                <a:solidFill>
                  <a:srgbClr val="004821"/>
                </a:solidFill>
              </a:rPr>
              <a:t>Zimri</a:t>
            </a:r>
            <a:r>
              <a:rPr lang="en-ZA" i="1" dirty="0" smtClean="0">
                <a:solidFill>
                  <a:srgbClr val="004821"/>
                </a:solidFill>
              </a:rPr>
              <a:t>, son of </a:t>
            </a:r>
            <a:r>
              <a:rPr lang="en-ZA" i="1" dirty="0" err="1" smtClean="0">
                <a:solidFill>
                  <a:srgbClr val="004821"/>
                </a:solidFill>
              </a:rPr>
              <a:t>Salu</a:t>
            </a:r>
            <a:r>
              <a:rPr lang="en-ZA" i="1" dirty="0" smtClean="0">
                <a:solidFill>
                  <a:srgbClr val="004821"/>
                </a:solidFill>
              </a:rPr>
              <a:t>, a leader of a father’s house among the </a:t>
            </a:r>
            <a:r>
              <a:rPr lang="en-ZA" i="1" dirty="0" err="1" smtClean="0">
                <a:solidFill>
                  <a:srgbClr val="004821"/>
                </a:solidFill>
              </a:rPr>
              <a:t>Shimʽonites</a:t>
            </a:r>
            <a:r>
              <a:rPr lang="en-ZA" i="1" dirty="0" smtClean="0">
                <a:solidFill>
                  <a:srgbClr val="004821"/>
                </a:solidFill>
              </a:rPr>
              <a:t>. And the name of the </a:t>
            </a:r>
            <a:r>
              <a:rPr lang="en-ZA" i="1" dirty="0" err="1" smtClean="0">
                <a:solidFill>
                  <a:srgbClr val="004821"/>
                </a:solidFill>
              </a:rPr>
              <a:t>Miḏyanite</a:t>
            </a:r>
            <a:r>
              <a:rPr lang="en-ZA" i="1" dirty="0" smtClean="0">
                <a:solidFill>
                  <a:srgbClr val="004821"/>
                </a:solidFill>
              </a:rPr>
              <a:t> woman who was killed was </a:t>
            </a:r>
            <a:r>
              <a:rPr lang="en-ZA" i="1" dirty="0" err="1" smtClean="0">
                <a:solidFill>
                  <a:srgbClr val="004821"/>
                </a:solidFill>
              </a:rPr>
              <a:t>Kozbi</a:t>
            </a:r>
            <a:r>
              <a:rPr lang="en-ZA" i="1" dirty="0" smtClean="0">
                <a:solidFill>
                  <a:srgbClr val="004821"/>
                </a:solidFill>
              </a:rPr>
              <a:t> the daughter of </a:t>
            </a:r>
            <a:r>
              <a:rPr lang="en-ZA" i="1" dirty="0" err="1" smtClean="0">
                <a:solidFill>
                  <a:srgbClr val="004821"/>
                </a:solidFill>
              </a:rPr>
              <a:t>Tsur</a:t>
            </a:r>
            <a:r>
              <a:rPr lang="en-ZA" i="1" dirty="0" smtClean="0">
                <a:solidFill>
                  <a:srgbClr val="004821"/>
                </a:solidFill>
              </a:rPr>
              <a:t>. He was head of the people of a father’s house in </a:t>
            </a:r>
            <a:r>
              <a:rPr lang="en-ZA" i="1" dirty="0" err="1" smtClean="0">
                <a:solidFill>
                  <a:srgbClr val="004821"/>
                </a:solidFill>
              </a:rPr>
              <a:t>Miḏyan</a:t>
            </a:r>
            <a:r>
              <a:rPr lang="en-ZA" i="1" dirty="0" smtClean="0">
                <a:solidFill>
                  <a:srgbClr val="004821"/>
                </a:solidFill>
              </a:rPr>
              <a:t>.</a:t>
            </a:r>
            <a:r>
              <a:rPr lang="en-ZA" b="1" i="1" dirty="0" smtClean="0">
                <a:solidFill>
                  <a:srgbClr val="004821"/>
                </a:solidFill>
              </a:rPr>
              <a:t> (Numbers 25:14-15)</a:t>
            </a:r>
          </a:p>
          <a:p>
            <a:r>
              <a:rPr lang="en-ZA" dirty="0" err="1" smtClean="0"/>
              <a:t>Zimri’s</a:t>
            </a:r>
            <a:r>
              <a:rPr lang="en-ZA" dirty="0" smtClean="0"/>
              <a:t> name means </a:t>
            </a:r>
            <a:r>
              <a:rPr lang="en-ZA" i="1" dirty="0" smtClean="0"/>
              <a:t>“my music.” </a:t>
            </a:r>
            <a:r>
              <a:rPr lang="en-ZA" dirty="0" smtClean="0"/>
              <a:t>Instead of seeking the heavenly harmony of worship and obedience to </a:t>
            </a:r>
            <a:r>
              <a:rPr lang="he-IL" dirty="0" smtClean="0"/>
              <a:t>יהוה</a:t>
            </a:r>
            <a:r>
              <a:rPr lang="en-ZA" dirty="0" smtClean="0"/>
              <a:t>, </a:t>
            </a:r>
            <a:r>
              <a:rPr lang="en-ZA" dirty="0" err="1" smtClean="0"/>
              <a:t>Zimri</a:t>
            </a:r>
            <a:r>
              <a:rPr lang="en-ZA" dirty="0" smtClean="0"/>
              <a:t> was dancing to his own melody. His father’s name was </a:t>
            </a:r>
            <a:r>
              <a:rPr lang="en-ZA" dirty="0" err="1" smtClean="0"/>
              <a:t>Salu</a:t>
            </a:r>
            <a:r>
              <a:rPr lang="en-ZA" dirty="0" smtClean="0"/>
              <a:t>, meaning </a:t>
            </a:r>
            <a:r>
              <a:rPr lang="en-ZA" i="1" dirty="0" smtClean="0"/>
              <a:t>“weighed.” </a:t>
            </a:r>
            <a:r>
              <a:rPr lang="en-ZA" dirty="0" smtClean="0"/>
              <a:t>as in: </a:t>
            </a:r>
          </a:p>
          <a:p>
            <a:pPr algn="ctr"/>
            <a:r>
              <a:rPr lang="en-ZA" i="1" dirty="0" smtClean="0">
                <a:solidFill>
                  <a:srgbClr val="004821"/>
                </a:solidFill>
              </a:rPr>
              <a:t>“TEQĚL – You have been weighed on the scales, and found lacking. </a:t>
            </a:r>
          </a:p>
          <a:p>
            <a:pPr algn="ctr"/>
            <a:r>
              <a:rPr lang="en-ZA" b="1" i="1" dirty="0" smtClean="0">
                <a:solidFill>
                  <a:srgbClr val="004821"/>
                </a:solidFill>
              </a:rPr>
              <a:t>(Daniel 5:27)</a:t>
            </a:r>
          </a:p>
          <a:p>
            <a:r>
              <a:rPr lang="en-ZA" dirty="0" err="1" smtClean="0"/>
              <a:t>Cozbi</a:t>
            </a:r>
            <a:r>
              <a:rPr lang="en-ZA" dirty="0" smtClean="0"/>
              <a:t> was the daughter of a leader in Midian. Her name means </a:t>
            </a:r>
            <a:r>
              <a:rPr lang="en-ZA" i="1" dirty="0" smtClean="0"/>
              <a:t>“my lie,” </a:t>
            </a:r>
            <a:r>
              <a:rPr lang="en-ZA" dirty="0" smtClean="0"/>
              <a:t>and her father’s name means </a:t>
            </a:r>
            <a:r>
              <a:rPr lang="en-ZA" i="1" dirty="0" smtClean="0"/>
              <a:t>“rock.” </a:t>
            </a:r>
            <a:r>
              <a:rPr lang="he-IL" dirty="0" smtClean="0">
                <a:effectLst>
                  <a:outerShdw blurRad="38100" dist="38100" dir="2700000" algn="tl">
                    <a:srgbClr val="000000">
                      <a:alpha val="43137"/>
                    </a:srgbClr>
                  </a:outerShdw>
                </a:effectLst>
              </a:rPr>
              <a:t>יהושע</a:t>
            </a:r>
            <a:r>
              <a:rPr lang="en-ZA" dirty="0" smtClean="0"/>
              <a:t> is referred to as a rock, but this </a:t>
            </a:r>
            <a:r>
              <a:rPr lang="en-ZA" i="1" dirty="0" smtClean="0"/>
              <a:t>“rock” </a:t>
            </a:r>
            <a:r>
              <a:rPr lang="en-ZA" dirty="0" smtClean="0"/>
              <a:t>had a daughter who was “</a:t>
            </a:r>
            <a:r>
              <a:rPr lang="en-ZA" i="1" dirty="0" smtClean="0"/>
              <a:t>a lie.” </a:t>
            </a:r>
            <a:r>
              <a:rPr lang="en-ZA" dirty="0" smtClean="0"/>
              <a:t>She was a false bride and a harlot.</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COZBI</a:t>
            </a:r>
            <a:endParaRPr lang="en-ZA" dirty="0"/>
          </a:p>
        </p:txBody>
      </p:sp>
      <p:sp>
        <p:nvSpPr>
          <p:cNvPr id="3" name="Content Placeholder 2"/>
          <p:cNvSpPr>
            <a:spLocks noGrp="1"/>
          </p:cNvSpPr>
          <p:nvPr>
            <p:ph idx="1"/>
          </p:nvPr>
        </p:nvSpPr>
        <p:spPr/>
        <p:txBody>
          <a:bodyPr/>
          <a:lstStyle/>
          <a:p>
            <a:r>
              <a:rPr lang="en-ZA" dirty="0" err="1" smtClean="0"/>
              <a:t>Cozbi</a:t>
            </a:r>
            <a:r>
              <a:rPr lang="en-ZA" dirty="0" smtClean="0"/>
              <a:t> probably had a clear conscience. The worship of </a:t>
            </a:r>
            <a:r>
              <a:rPr lang="en-ZA" dirty="0" err="1" smtClean="0"/>
              <a:t>Ba’al</a:t>
            </a:r>
            <a:r>
              <a:rPr lang="en-ZA" dirty="0" smtClean="0"/>
              <a:t> included temple prostitution. She may have even considered herself a missionary among a foreign people. Temple prostitution was only for the upper classes and the elite. There is even archaeological evidence of this mixing, as artefacts have been found which are inscribed with </a:t>
            </a:r>
            <a:r>
              <a:rPr lang="en-ZA" i="1" dirty="0" smtClean="0"/>
              <a:t>“To </a:t>
            </a:r>
            <a:r>
              <a:rPr lang="he-IL" i="1" dirty="0" smtClean="0"/>
              <a:t>יהוה</a:t>
            </a:r>
            <a:r>
              <a:rPr lang="en-ZA" i="1" dirty="0" smtClean="0"/>
              <a:t> and His </a:t>
            </a:r>
            <a:r>
              <a:rPr lang="en-ZA" i="1" dirty="0" err="1" smtClean="0"/>
              <a:t>Asherah</a:t>
            </a:r>
            <a:r>
              <a:rPr lang="en-ZA" i="1" dirty="0" smtClean="0"/>
              <a:t>” (goddess of fertility).</a:t>
            </a:r>
          </a:p>
          <a:p>
            <a:endParaRPr lang="en-ZA" dirty="0" smtClean="0"/>
          </a:p>
          <a:p>
            <a:r>
              <a:rPr lang="en-ZA" dirty="0" err="1" smtClean="0"/>
              <a:t>Cozbi</a:t>
            </a:r>
            <a:r>
              <a:rPr lang="en-ZA" dirty="0" smtClean="0"/>
              <a:t> and </a:t>
            </a:r>
            <a:r>
              <a:rPr lang="en-ZA" dirty="0" err="1" smtClean="0"/>
              <a:t>Zimri</a:t>
            </a:r>
            <a:r>
              <a:rPr lang="en-ZA" dirty="0" smtClean="0"/>
              <a:t> purposely chose the Tent of Meeting as the location for their sex act. It was to be a public display of outright rebellion. They were leaders, and they were attempting to teach the Israelites how to be freed from the rituals and the holiness that was a part of the teaching of Moses.</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CENSUS AND ALLOTMENT</a:t>
            </a:r>
            <a:endParaRPr lang="en-ZA" dirty="0"/>
          </a:p>
        </p:txBody>
      </p:sp>
      <p:sp>
        <p:nvSpPr>
          <p:cNvPr id="3" name="Content Placeholder 2"/>
          <p:cNvSpPr>
            <a:spLocks noGrp="1"/>
          </p:cNvSpPr>
          <p:nvPr>
            <p:ph idx="1"/>
          </p:nvPr>
        </p:nvSpPr>
        <p:spPr/>
        <p:txBody>
          <a:bodyPr>
            <a:normAutofit fontScale="85000" lnSpcReduction="20000"/>
          </a:bodyPr>
          <a:lstStyle/>
          <a:p>
            <a:pPr algn="ctr"/>
            <a:r>
              <a:rPr lang="en-ZA" sz="2600" i="1" dirty="0" smtClean="0">
                <a:solidFill>
                  <a:srgbClr val="004821"/>
                </a:solidFill>
              </a:rPr>
              <a:t>..</a:t>
            </a:r>
            <a:r>
              <a:rPr lang="he-IL" sz="2600" i="1" dirty="0" smtClean="0">
                <a:solidFill>
                  <a:srgbClr val="004821"/>
                </a:solidFill>
              </a:rPr>
              <a:t>יהוה</a:t>
            </a:r>
            <a:r>
              <a:rPr lang="en-ZA" sz="2600" i="1" dirty="0" smtClean="0">
                <a:solidFill>
                  <a:srgbClr val="004821"/>
                </a:solidFill>
              </a:rPr>
              <a:t> spoke to </a:t>
            </a:r>
            <a:r>
              <a:rPr lang="en-ZA" sz="2600" i="1" dirty="0" err="1" smtClean="0">
                <a:solidFill>
                  <a:srgbClr val="004821"/>
                </a:solidFill>
              </a:rPr>
              <a:t>Mosheh</a:t>
            </a:r>
            <a:r>
              <a:rPr lang="en-ZA" sz="2600" i="1" dirty="0" smtClean="0">
                <a:solidFill>
                  <a:srgbClr val="004821"/>
                </a:solidFill>
              </a:rPr>
              <a:t> and </a:t>
            </a:r>
            <a:r>
              <a:rPr lang="en-ZA" sz="2600" i="1" dirty="0" err="1" smtClean="0">
                <a:solidFill>
                  <a:srgbClr val="004821"/>
                </a:solidFill>
              </a:rPr>
              <a:t>Elʽazar</a:t>
            </a:r>
            <a:r>
              <a:rPr lang="en-ZA" sz="2600" i="1" dirty="0" smtClean="0">
                <a:solidFill>
                  <a:srgbClr val="004821"/>
                </a:solidFill>
              </a:rPr>
              <a:t>, son of </a:t>
            </a:r>
            <a:r>
              <a:rPr lang="en-ZA" sz="2600" i="1" dirty="0" err="1" smtClean="0">
                <a:solidFill>
                  <a:srgbClr val="004821"/>
                </a:solidFill>
              </a:rPr>
              <a:t>Aharon</a:t>
            </a:r>
            <a:r>
              <a:rPr lang="en-ZA" sz="2600" i="1" dirty="0" smtClean="0">
                <a:solidFill>
                  <a:srgbClr val="004821"/>
                </a:solidFill>
              </a:rPr>
              <a:t> the priest, saying, “Take a census of all the congregation of the children of </a:t>
            </a:r>
            <a:r>
              <a:rPr lang="en-ZA" sz="2600" i="1" dirty="0" err="1" smtClean="0">
                <a:solidFill>
                  <a:srgbClr val="004821"/>
                </a:solidFill>
              </a:rPr>
              <a:t>Yisra’ĕl</a:t>
            </a:r>
            <a:r>
              <a:rPr lang="en-ZA" sz="2600" i="1" dirty="0" smtClean="0">
                <a:solidFill>
                  <a:srgbClr val="004821"/>
                </a:solidFill>
              </a:rPr>
              <a:t> from twenty years old and above, by their fathers’ houses, everyone going out to the army in </a:t>
            </a:r>
            <a:r>
              <a:rPr lang="en-ZA" sz="2600" i="1" dirty="0" err="1" smtClean="0">
                <a:solidFill>
                  <a:srgbClr val="004821"/>
                </a:solidFill>
              </a:rPr>
              <a:t>Yisra’ĕl</a:t>
            </a:r>
            <a:r>
              <a:rPr lang="en-ZA" sz="2600" i="1" dirty="0" smtClean="0">
                <a:solidFill>
                  <a:srgbClr val="004821"/>
                </a:solidFill>
              </a:rPr>
              <a:t>.” ... “But the land is divided by lot, they inherit according to the names of the tribes of their fathers.... </a:t>
            </a:r>
            <a:r>
              <a:rPr lang="en-US" sz="2600" b="1" i="1" dirty="0" smtClean="0">
                <a:solidFill>
                  <a:srgbClr val="004821"/>
                </a:solidFill>
              </a:rPr>
              <a:t>(Numbers 26:1-65)</a:t>
            </a:r>
          </a:p>
          <a:p>
            <a:r>
              <a:rPr lang="en-ZA" sz="2600" dirty="0" smtClean="0"/>
              <a:t>Smaller tribes inherited smaller plots of land that would support them and larger families inherited land the size that would support their needs.</a:t>
            </a:r>
          </a:p>
          <a:p>
            <a:r>
              <a:rPr lang="en-ZA" sz="2600" dirty="0" smtClean="0"/>
              <a:t>The first census, ordered in Numbers 1:2, thirty-nine years earlier, produced a total of 603,550 men of war, twenty years old and upward. After the second census we discover that the total number of men was 601,730, which represented a decline of 1,820 people, or a -0.3% decrease. </a:t>
            </a:r>
          </a:p>
          <a:p>
            <a:r>
              <a:rPr lang="en-ZA" sz="2600" dirty="0" smtClean="0"/>
              <a:t>Despite the judicial deaths of the original fighting generation added to the sum of natural deaths, </a:t>
            </a:r>
            <a:r>
              <a:rPr lang="he-IL" sz="2600" dirty="0" smtClean="0"/>
              <a:t>יהוה</a:t>
            </a:r>
            <a:r>
              <a:rPr lang="en-ZA" sz="2600" dirty="0" smtClean="0"/>
              <a:t> had preserved His Israel throughout the long years of marching.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DECENDANTS OF SIMEON</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It is not as easy to trace the </a:t>
            </a:r>
            <a:r>
              <a:rPr lang="en-ZA" dirty="0" err="1" smtClean="0"/>
              <a:t>behavior</a:t>
            </a:r>
            <a:r>
              <a:rPr lang="en-ZA" dirty="0" smtClean="0"/>
              <a:t> of the descendents of Simeon. We do have some clues, however. The result of the mixing of the Israelites with the daughters of Moab was the death of 24,000 Israelites by the plague. Numbers 26 gives us the current census number of </a:t>
            </a:r>
            <a:r>
              <a:rPr lang="en-ZA" dirty="0" err="1" smtClean="0"/>
              <a:t>Simeonites</a:t>
            </a:r>
            <a:r>
              <a:rPr lang="en-ZA" dirty="0" smtClean="0"/>
              <a:t> and </a:t>
            </a:r>
            <a:r>
              <a:rPr lang="en-ZA" dirty="0" err="1" smtClean="0"/>
              <a:t>NUmbers</a:t>
            </a:r>
            <a:r>
              <a:rPr lang="en-ZA" dirty="0" smtClean="0"/>
              <a:t> 1 gives us the census number from the beginning of the exodus:</a:t>
            </a:r>
          </a:p>
          <a:p>
            <a:pPr algn="ctr">
              <a:lnSpc>
                <a:spcPts val="2100"/>
              </a:lnSpc>
            </a:pPr>
            <a:r>
              <a:rPr lang="en-ZA" i="1" dirty="0" smtClean="0">
                <a:solidFill>
                  <a:srgbClr val="004821"/>
                </a:solidFill>
              </a:rPr>
              <a:t>These are the clans of the </a:t>
            </a:r>
            <a:r>
              <a:rPr lang="en-ZA" i="1" dirty="0" err="1" smtClean="0">
                <a:solidFill>
                  <a:srgbClr val="004821"/>
                </a:solidFill>
              </a:rPr>
              <a:t>Shimʽonites</a:t>
            </a:r>
            <a:r>
              <a:rPr lang="en-ZA" i="1" dirty="0" smtClean="0">
                <a:solidFill>
                  <a:srgbClr val="004821"/>
                </a:solidFill>
              </a:rPr>
              <a:t>: twenty-two thousand two hundred. </a:t>
            </a:r>
          </a:p>
          <a:p>
            <a:pPr algn="ctr">
              <a:lnSpc>
                <a:spcPts val="2100"/>
              </a:lnSpc>
            </a:pPr>
            <a:r>
              <a:rPr lang="en-ZA" b="1" i="1" dirty="0" smtClean="0">
                <a:solidFill>
                  <a:srgbClr val="004821"/>
                </a:solidFill>
              </a:rPr>
              <a:t>(Numbers 26:14)</a:t>
            </a:r>
          </a:p>
          <a:p>
            <a:pPr algn="ctr">
              <a:lnSpc>
                <a:spcPts val="2100"/>
              </a:lnSpc>
            </a:pPr>
            <a:r>
              <a:rPr lang="en-ZA" i="1" dirty="0" smtClean="0">
                <a:solidFill>
                  <a:srgbClr val="004821"/>
                </a:solidFill>
              </a:rPr>
              <a:t>those who were registered of the tribe of </a:t>
            </a:r>
            <a:r>
              <a:rPr lang="en-ZA" i="1" dirty="0" err="1" smtClean="0">
                <a:solidFill>
                  <a:srgbClr val="004821"/>
                </a:solidFill>
              </a:rPr>
              <a:t>Shimʽon</a:t>
            </a:r>
            <a:r>
              <a:rPr lang="en-ZA" i="1" dirty="0" smtClean="0">
                <a:solidFill>
                  <a:srgbClr val="004821"/>
                </a:solidFill>
              </a:rPr>
              <a:t> were fifty-nine thousand three hundred. </a:t>
            </a:r>
            <a:r>
              <a:rPr lang="en-ZA" b="1" i="1" dirty="0" smtClean="0">
                <a:solidFill>
                  <a:srgbClr val="004821"/>
                </a:solidFill>
              </a:rPr>
              <a:t>(Numbers 1:23)</a:t>
            </a:r>
          </a:p>
          <a:p>
            <a:pPr>
              <a:lnSpc>
                <a:spcPts val="2100"/>
              </a:lnSpc>
            </a:pPr>
            <a:r>
              <a:rPr lang="en-ZA" dirty="0" smtClean="0"/>
              <a:t>The tribe of Simeon has lost 37,100 people, and it is easy to conclude that perhaps nearly all of the 24,000 who died from the plague were from the tribe of Simeon (</a:t>
            </a:r>
            <a:r>
              <a:rPr lang="en-ZA" dirty="0" err="1" smtClean="0"/>
              <a:t>Rashi</a:t>
            </a:r>
            <a:r>
              <a:rPr lang="en-ZA" dirty="0" smtClean="0"/>
              <a:t>). But there is a promise for the tribe: </a:t>
            </a:r>
            <a:r>
              <a:rPr lang="en-ZA" i="1" dirty="0" smtClean="0">
                <a:solidFill>
                  <a:srgbClr val="004821"/>
                </a:solidFill>
              </a:rPr>
              <a:t>And I heard the number of those who were sealed, one hundred and forty-four thousand, sealed out of all the tribes of the children of </a:t>
            </a:r>
            <a:r>
              <a:rPr lang="en-ZA" i="1" dirty="0" err="1" smtClean="0">
                <a:solidFill>
                  <a:srgbClr val="004821"/>
                </a:solidFill>
              </a:rPr>
              <a:t>Yisra’ĕl</a:t>
            </a:r>
            <a:r>
              <a:rPr lang="en-ZA" i="1" dirty="0" smtClean="0">
                <a:solidFill>
                  <a:srgbClr val="004821"/>
                </a:solidFill>
              </a:rPr>
              <a:t>: .. of the tribe of </a:t>
            </a:r>
            <a:r>
              <a:rPr lang="en-ZA" i="1" dirty="0" err="1" smtClean="0">
                <a:solidFill>
                  <a:srgbClr val="004821"/>
                </a:solidFill>
              </a:rPr>
              <a:t>Shimʽon</a:t>
            </a:r>
            <a:r>
              <a:rPr lang="en-ZA" i="1" dirty="0" smtClean="0">
                <a:solidFill>
                  <a:srgbClr val="004821"/>
                </a:solidFill>
              </a:rPr>
              <a:t> twelve thousand were sealed, </a:t>
            </a:r>
            <a:r>
              <a:rPr lang="en-ZA" b="1" i="1" dirty="0" smtClean="0">
                <a:solidFill>
                  <a:srgbClr val="004821"/>
                </a:solidFill>
              </a:rPr>
              <a:t>..(Revelation 7:4-7)</a:t>
            </a:r>
          </a:p>
          <a:p>
            <a:pPr>
              <a:lnSpc>
                <a:spcPts val="2100"/>
              </a:lnSpc>
            </a:pPr>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US" dirty="0" smtClean="0"/>
              <a:t>PINCHAS – “</a:t>
            </a:r>
            <a:r>
              <a:rPr lang="en-US" i="1" dirty="0" smtClean="0"/>
              <a:t>PHINEAS</a:t>
            </a:r>
            <a:r>
              <a:rPr lang="en-US" dirty="0" smtClean="0"/>
              <a:t>”</a:t>
            </a:r>
            <a:endParaRPr lang="en-ZA" dirty="0"/>
          </a:p>
        </p:txBody>
      </p:sp>
      <p:sp>
        <p:nvSpPr>
          <p:cNvPr id="5" name="Subtitle 4"/>
          <p:cNvSpPr>
            <a:spLocks noGrp="1"/>
          </p:cNvSpPr>
          <p:nvPr>
            <p:ph type="subTitle" idx="1"/>
          </p:nvPr>
        </p:nvSpPr>
        <p:spPr>
          <a:xfrm>
            <a:off x="179512" y="4797152"/>
            <a:ext cx="8712968" cy="1772816"/>
          </a:xfrm>
        </p:spPr>
        <p:txBody>
          <a:bodyPr>
            <a:noAutofit/>
          </a:bodyPr>
          <a:lstStyle/>
          <a:p>
            <a:pPr>
              <a:lnSpc>
                <a:spcPts val="2300"/>
              </a:lnSpc>
            </a:pPr>
            <a:r>
              <a:rPr lang="en-ZA" sz="2400" b="1" dirty="0" smtClean="0"/>
              <a:t>TORAH: </a:t>
            </a:r>
            <a:r>
              <a:rPr lang="en-ZA" sz="2400" b="0" dirty="0" smtClean="0"/>
              <a:t>Numbers 25:10-29:40 </a:t>
            </a:r>
          </a:p>
          <a:p>
            <a:pPr>
              <a:lnSpc>
                <a:spcPts val="2300"/>
              </a:lnSpc>
            </a:pPr>
            <a:r>
              <a:rPr lang="en-ZA" sz="2400" b="1" dirty="0" smtClean="0"/>
              <a:t>HAFTORAH</a:t>
            </a:r>
            <a:r>
              <a:rPr lang="en-ZA" sz="2400" dirty="0" smtClean="0"/>
              <a:t>: </a:t>
            </a:r>
            <a:r>
              <a:rPr lang="en-ZA" sz="2400" b="0" dirty="0" smtClean="0"/>
              <a:t>1 Kings 18:46-19:21</a:t>
            </a:r>
          </a:p>
          <a:p>
            <a:pPr>
              <a:lnSpc>
                <a:spcPts val="2300"/>
              </a:lnSpc>
            </a:pPr>
            <a:r>
              <a:rPr lang="en-ZA" sz="2400" b="1" dirty="0" smtClean="0"/>
              <a:t>B’RIT CHADASHAH: </a:t>
            </a:r>
            <a:r>
              <a:rPr lang="en-ZA" sz="2000" b="0" dirty="0" smtClean="0"/>
              <a:t>Matthew 26:1-30; Mark 14:1-26; Luke 22:1-20; John 2:13-22; 7:1-13,37-39;11:55-12:1; 13:1; 18:28, 39; 19:14; Acts 2:1-21; 12:3-4; 20:5-6, 16; 27:9-11; 1 Corinthians 5:6-8; Hebrews 11:28</a:t>
            </a:r>
            <a:endParaRPr lang="en-ZA" sz="2400" b="0" dirty="0" smtClean="0"/>
          </a:p>
          <a:p>
            <a:pPr>
              <a:lnSpc>
                <a:spcPts val="2300"/>
              </a:lnSpc>
            </a:pPr>
            <a:r>
              <a:rPr lang="en-ZA" sz="1800" i="1" dirty="0" smtClean="0">
                <a:solidFill>
                  <a:schemeClr val="accent6">
                    <a:lumMod val="50000"/>
                  </a:schemeClr>
                </a:solidFill>
              </a:rPr>
              <a:t>All references: The Scripture 1998+ unless otherwise noted</a:t>
            </a:r>
            <a:endParaRPr lang="en-ZA" sz="1600" dirty="0" smtClean="0"/>
          </a:p>
          <a:p>
            <a:pPr>
              <a:lnSpc>
                <a:spcPts val="2300"/>
              </a:lnSpc>
            </a:pPr>
            <a:endParaRPr lang="en-ZA" sz="2400" b="0" dirty="0" smtClean="0"/>
          </a:p>
          <a:p>
            <a:r>
              <a:rPr lang="en-ZA" sz="2800" dirty="0" smtClean="0"/>
              <a:t/>
            </a:r>
            <a:br>
              <a:rPr lang="en-ZA" sz="2800" dirty="0" smtClean="0"/>
            </a:br>
            <a:endParaRPr lang="en-ZA" sz="2800" dirty="0"/>
          </a:p>
        </p:txBody>
      </p:sp>
      <p:pic>
        <p:nvPicPr>
          <p:cNvPr id="7" name="Picture 6" descr="heart_ful_of_fire.jpg"/>
          <p:cNvPicPr>
            <a:picLocks noChangeAspect="1"/>
          </p:cNvPicPr>
          <p:nvPr/>
        </p:nvPicPr>
        <p:blipFill>
          <a:blip r:embed="rId2" cstate="print"/>
          <a:stretch>
            <a:fillRect/>
          </a:stretch>
        </p:blipFill>
        <p:spPr>
          <a:xfrm>
            <a:off x="2987824" y="1124744"/>
            <a:ext cx="3080742" cy="3536345"/>
          </a:xfrm>
          <a:prstGeom prst="rect">
            <a:avLst/>
          </a:prstGeom>
          <a:ln>
            <a:noFill/>
          </a:ln>
          <a:effectLst>
            <a:outerShdw blurRad="292100" dist="139700" dir="2700000" algn="tl" rotWithShape="0">
              <a:srgbClr val="333333">
                <a:alpha val="65000"/>
              </a:srgbClr>
            </a:outerShdw>
          </a:effectLst>
        </p:spPr>
      </p:pic>
      <p:sp>
        <p:nvSpPr>
          <p:cNvPr id="6" name="Slide Number Placeholder 5"/>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70 CLANS</a:t>
            </a:r>
            <a:endParaRPr lang="en-ZA" dirty="0"/>
          </a:p>
        </p:txBody>
      </p:sp>
      <p:sp>
        <p:nvSpPr>
          <p:cNvPr id="3" name="Content Placeholder 2"/>
          <p:cNvSpPr>
            <a:spLocks noGrp="1"/>
          </p:cNvSpPr>
          <p:nvPr>
            <p:ph idx="1"/>
          </p:nvPr>
        </p:nvSpPr>
        <p:spPr/>
        <p:txBody>
          <a:bodyPr/>
          <a:lstStyle/>
          <a:p>
            <a:r>
              <a:rPr lang="en-ZA" dirty="0" smtClean="0"/>
              <a:t>Numbers 26 lists 70 clans within Israel. Each clan was given a land apportionment within the land of Israel. </a:t>
            </a:r>
          </a:p>
          <a:p>
            <a:r>
              <a:rPr lang="en-ZA" b="1" dirty="0" smtClean="0"/>
              <a:t>POINTS TO PONDER: </a:t>
            </a:r>
          </a:p>
          <a:p>
            <a:pPr marL="182563" indent="-182563">
              <a:buFont typeface="Arial" pitchFamily="34" charset="0"/>
              <a:buChar char="•"/>
            </a:pPr>
            <a:r>
              <a:rPr lang="en-ZA" dirty="0" smtClean="0"/>
              <a:t>There were 70 nations among the sons of Noah (Gen 10), </a:t>
            </a:r>
          </a:p>
          <a:p>
            <a:pPr marL="182563" indent="-182563">
              <a:buFont typeface="Arial" pitchFamily="34" charset="0"/>
              <a:buChar char="•"/>
            </a:pPr>
            <a:r>
              <a:rPr lang="en-ZA" dirty="0" smtClean="0"/>
              <a:t>70 members of the Sanhedrin (the Jewish ­ruling body) and </a:t>
            </a:r>
          </a:p>
          <a:p>
            <a:pPr marL="182563" indent="-182563">
              <a:buFont typeface="Arial" pitchFamily="34" charset="0"/>
              <a:buChar char="•"/>
            </a:pPr>
            <a:r>
              <a:rPr lang="he-IL" dirty="0" smtClean="0">
                <a:effectLst>
                  <a:outerShdw blurRad="38100" dist="38100" dir="2700000" algn="tl">
                    <a:srgbClr val="000000">
                      <a:alpha val="43137"/>
                    </a:srgbClr>
                  </a:outerShdw>
                </a:effectLst>
              </a:rPr>
              <a:t>יהושע</a:t>
            </a:r>
            <a:r>
              <a:rPr lang="en-ZA" dirty="0" smtClean="0"/>
              <a:t> had 70 additional disciples (Luke 10:1). </a:t>
            </a:r>
          </a:p>
          <a:p>
            <a:r>
              <a:rPr lang="en-ZA" dirty="0" smtClean="0"/>
              <a:t>Significance of the number 70: The 70 clans and 70 disciples were to evangelize the 70 nations with the Word of Elohim. </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DAUGHTERS OF TZ’LOF’CHAD</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Then came the daughters of </a:t>
            </a:r>
            <a:r>
              <a:rPr lang="en-ZA" i="1" dirty="0" err="1" smtClean="0">
                <a:solidFill>
                  <a:srgbClr val="004821"/>
                </a:solidFill>
              </a:rPr>
              <a:t>Tselophḥad</a:t>
            </a:r>
            <a:r>
              <a:rPr lang="en-ZA" i="1" dirty="0" smtClean="0">
                <a:solidFill>
                  <a:srgbClr val="004821"/>
                </a:solidFill>
              </a:rPr>
              <a:t>̱, son of </a:t>
            </a:r>
            <a:r>
              <a:rPr lang="en-ZA" i="1" dirty="0" err="1" smtClean="0">
                <a:solidFill>
                  <a:srgbClr val="004821"/>
                </a:solidFill>
              </a:rPr>
              <a:t>Ḥĕpher</a:t>
            </a:r>
            <a:r>
              <a:rPr lang="en-ZA" i="1" dirty="0" smtClean="0">
                <a:solidFill>
                  <a:srgbClr val="004821"/>
                </a:solidFill>
              </a:rPr>
              <a:t>, son of </a:t>
            </a:r>
            <a:r>
              <a:rPr lang="en-ZA" i="1" dirty="0" err="1" smtClean="0">
                <a:solidFill>
                  <a:srgbClr val="004821"/>
                </a:solidFill>
              </a:rPr>
              <a:t>Gilʽad</a:t>
            </a:r>
            <a:r>
              <a:rPr lang="en-ZA" i="1" dirty="0" smtClean="0">
                <a:solidFill>
                  <a:srgbClr val="004821"/>
                </a:solidFill>
              </a:rPr>
              <a:t>̱, son of </a:t>
            </a:r>
            <a:r>
              <a:rPr lang="en-ZA" i="1" dirty="0" err="1" smtClean="0">
                <a:solidFill>
                  <a:srgbClr val="004821"/>
                </a:solidFill>
              </a:rPr>
              <a:t>Maḵir</a:t>
            </a:r>
            <a:r>
              <a:rPr lang="en-ZA" i="1" dirty="0" smtClean="0">
                <a:solidFill>
                  <a:srgbClr val="004821"/>
                </a:solidFill>
              </a:rPr>
              <a:t>, son of </a:t>
            </a:r>
            <a:r>
              <a:rPr lang="en-ZA" i="1" dirty="0" err="1" smtClean="0">
                <a:solidFill>
                  <a:srgbClr val="004821"/>
                </a:solidFill>
              </a:rPr>
              <a:t>Menashsheh</a:t>
            </a:r>
            <a:r>
              <a:rPr lang="en-ZA" i="1" dirty="0" smtClean="0">
                <a:solidFill>
                  <a:srgbClr val="004821"/>
                </a:solidFill>
              </a:rPr>
              <a:t>, from the clans of </a:t>
            </a:r>
            <a:r>
              <a:rPr lang="en-ZA" i="1" dirty="0" err="1" smtClean="0">
                <a:solidFill>
                  <a:srgbClr val="004821"/>
                </a:solidFill>
              </a:rPr>
              <a:t>Menashsheh</a:t>
            </a:r>
            <a:r>
              <a:rPr lang="en-ZA" i="1" dirty="0" smtClean="0">
                <a:solidFill>
                  <a:srgbClr val="004821"/>
                </a:solidFill>
              </a:rPr>
              <a:t>, son of </a:t>
            </a:r>
            <a:r>
              <a:rPr lang="en-ZA" i="1" dirty="0" err="1" smtClean="0">
                <a:solidFill>
                  <a:srgbClr val="004821"/>
                </a:solidFill>
              </a:rPr>
              <a:t>Yosĕph</a:t>
            </a:r>
            <a:r>
              <a:rPr lang="en-ZA" i="1" dirty="0" smtClean="0">
                <a:solidFill>
                  <a:srgbClr val="004821"/>
                </a:solidFill>
              </a:rPr>
              <a:t>. And these were the names of his daughters: </a:t>
            </a:r>
            <a:r>
              <a:rPr lang="en-ZA" i="1" dirty="0" err="1" smtClean="0">
                <a:solidFill>
                  <a:srgbClr val="004821"/>
                </a:solidFill>
              </a:rPr>
              <a:t>Maḥlah</a:t>
            </a:r>
            <a:r>
              <a:rPr lang="en-ZA" i="1" dirty="0" smtClean="0">
                <a:solidFill>
                  <a:srgbClr val="004821"/>
                </a:solidFill>
              </a:rPr>
              <a:t>, </a:t>
            </a:r>
            <a:r>
              <a:rPr lang="en-ZA" i="1" dirty="0" err="1" smtClean="0">
                <a:solidFill>
                  <a:srgbClr val="004821"/>
                </a:solidFill>
              </a:rPr>
              <a:t>Noʽah</a:t>
            </a:r>
            <a:r>
              <a:rPr lang="en-ZA" i="1" dirty="0" smtClean="0">
                <a:solidFill>
                  <a:srgbClr val="004821"/>
                </a:solidFill>
              </a:rPr>
              <a:t>, and </a:t>
            </a:r>
            <a:r>
              <a:rPr lang="en-ZA" i="1" dirty="0" err="1" smtClean="0">
                <a:solidFill>
                  <a:srgbClr val="004821"/>
                </a:solidFill>
              </a:rPr>
              <a:t>Ḥoḡlah</a:t>
            </a:r>
            <a:r>
              <a:rPr lang="en-ZA" i="1" dirty="0" smtClean="0">
                <a:solidFill>
                  <a:srgbClr val="004821"/>
                </a:solidFill>
              </a:rPr>
              <a:t>, and </a:t>
            </a:r>
            <a:r>
              <a:rPr lang="en-ZA" i="1" dirty="0" err="1" smtClean="0">
                <a:solidFill>
                  <a:srgbClr val="004821"/>
                </a:solidFill>
              </a:rPr>
              <a:t>Milkah</a:t>
            </a:r>
            <a:r>
              <a:rPr lang="en-ZA" i="1" dirty="0" smtClean="0">
                <a:solidFill>
                  <a:srgbClr val="004821"/>
                </a:solidFill>
              </a:rPr>
              <a:t>, and </a:t>
            </a:r>
            <a:r>
              <a:rPr lang="en-ZA" i="1" dirty="0" err="1" smtClean="0">
                <a:solidFill>
                  <a:srgbClr val="004821"/>
                </a:solidFill>
              </a:rPr>
              <a:t>Tirtsah</a:t>
            </a:r>
            <a:r>
              <a:rPr lang="en-ZA" i="1" dirty="0" smtClean="0">
                <a:solidFill>
                  <a:srgbClr val="004821"/>
                </a:solidFill>
              </a:rPr>
              <a:t>. And they stood before </a:t>
            </a:r>
            <a:r>
              <a:rPr lang="en-ZA" i="1" dirty="0" err="1" smtClean="0">
                <a:solidFill>
                  <a:srgbClr val="004821"/>
                </a:solidFill>
              </a:rPr>
              <a:t>Mosheh</a:t>
            </a:r>
            <a:r>
              <a:rPr lang="en-ZA" i="1" dirty="0" smtClean="0">
                <a:solidFill>
                  <a:srgbClr val="004821"/>
                </a:solidFill>
              </a:rPr>
              <a:t>, and before </a:t>
            </a:r>
            <a:r>
              <a:rPr lang="en-ZA" i="1" dirty="0" err="1" smtClean="0">
                <a:solidFill>
                  <a:srgbClr val="004821"/>
                </a:solidFill>
              </a:rPr>
              <a:t>Elʽazar</a:t>
            </a:r>
            <a:r>
              <a:rPr lang="en-ZA" i="1" dirty="0" smtClean="0">
                <a:solidFill>
                  <a:srgbClr val="004821"/>
                </a:solidFill>
              </a:rPr>
              <a:t> the priest, and before the leaders and all the congregation, by the doorway of the Tent of Meeting, saying, “Our father died in the wilderness, yet he was not in the company of those who were met together against </a:t>
            </a:r>
            <a:r>
              <a:rPr lang="he-IL" i="1" dirty="0" smtClean="0">
                <a:solidFill>
                  <a:srgbClr val="004821"/>
                </a:solidFill>
              </a:rPr>
              <a:t>יהוה</a:t>
            </a:r>
            <a:r>
              <a:rPr lang="en-ZA" i="1" dirty="0" smtClean="0">
                <a:solidFill>
                  <a:srgbClr val="004821"/>
                </a:solidFill>
              </a:rPr>
              <a:t>, in company with </a:t>
            </a:r>
            <a:r>
              <a:rPr lang="en-ZA" i="1" dirty="0" err="1" smtClean="0">
                <a:solidFill>
                  <a:srgbClr val="004821"/>
                </a:solidFill>
              </a:rPr>
              <a:t>Qorah</a:t>
            </a:r>
            <a:r>
              <a:rPr lang="en-ZA" i="1" dirty="0" smtClean="0">
                <a:solidFill>
                  <a:srgbClr val="004821"/>
                </a:solidFill>
              </a:rPr>
              <a:t>̣, but he died in his own sin. And he had no sons. “Why should the name of our father be removed from among his clan because he had no son? Give us a possession among the brothers of our father.” </a:t>
            </a:r>
          </a:p>
          <a:p>
            <a:pPr algn="ctr"/>
            <a:r>
              <a:rPr lang="en-US" b="1" i="1" dirty="0" smtClean="0">
                <a:solidFill>
                  <a:srgbClr val="004821"/>
                </a:solidFill>
              </a:rPr>
              <a:t>(Numbers 27:1-4)</a:t>
            </a:r>
          </a:p>
          <a:p>
            <a:pPr algn="ctr"/>
            <a:r>
              <a:rPr lang="en-ZA" i="1" dirty="0" smtClean="0">
                <a:solidFill>
                  <a:srgbClr val="004821"/>
                </a:solidFill>
              </a:rPr>
              <a:t>“The daughters of </a:t>
            </a:r>
            <a:r>
              <a:rPr lang="en-ZA" i="1" dirty="0" err="1" smtClean="0">
                <a:solidFill>
                  <a:srgbClr val="004821"/>
                </a:solidFill>
              </a:rPr>
              <a:t>Tselophḥad</a:t>
            </a:r>
            <a:r>
              <a:rPr lang="en-ZA" i="1" dirty="0" smtClean="0">
                <a:solidFill>
                  <a:srgbClr val="004821"/>
                </a:solidFill>
              </a:rPr>
              <a:t>̱ speak what is right. You should certainly give them a possession of inheritance among their father’s brothers, and cause the inheritance of their father to pass to them. </a:t>
            </a:r>
          </a:p>
          <a:p>
            <a:pPr algn="ctr"/>
            <a:r>
              <a:rPr lang="en-ZA" b="1" i="1" dirty="0" smtClean="0">
                <a:solidFill>
                  <a:srgbClr val="004821"/>
                </a:solidFill>
              </a:rPr>
              <a:t>(Numbers 27:7)</a:t>
            </a:r>
          </a:p>
          <a:p>
            <a:endParaRPr lang="en-ZA" dirty="0" smtClean="0"/>
          </a:p>
          <a:p>
            <a:endParaRPr lang="en-ZA" dirty="0" smtClean="0"/>
          </a:p>
          <a:p>
            <a:endParaRPr lang="en-ZA" dirty="0" smtClean="0"/>
          </a:p>
          <a:p>
            <a:endParaRPr lang="en-ZA" dirty="0" smtClean="0"/>
          </a:p>
          <a:p>
            <a:endParaRPr lang="en-ZA" dirty="0" smtClean="0"/>
          </a:p>
        </p:txBody>
      </p:sp>
      <p:sp>
        <p:nvSpPr>
          <p:cNvPr id="4" name="Slide Number Placeholder 3"/>
          <p:cNvSpPr>
            <a:spLocks noGrp="1"/>
          </p:cNvSpPr>
          <p:nvPr>
            <p:ph type="sldNum" sz="quarter" idx="12"/>
          </p:nvPr>
        </p:nvSpPr>
        <p:spPr/>
        <p:txBody>
          <a:bodyPr/>
          <a:lstStyle/>
          <a:p>
            <a:fld id="{715B7D16-8FAD-4D2D-B977-107333E7495D}" type="slidenum">
              <a:rPr lang="en-ZA" smtClean="0"/>
              <a:pPr/>
              <a:t>31</a:t>
            </a:fld>
            <a:endParaRPr lang="en-ZA"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RECEIVING THEIR INHERITANCE</a:t>
            </a:r>
            <a:endParaRPr lang="en-ZA" dirty="0"/>
          </a:p>
        </p:txBody>
      </p:sp>
      <p:sp>
        <p:nvSpPr>
          <p:cNvPr id="3" name="Content Placeholder 2"/>
          <p:cNvSpPr>
            <a:spLocks noGrp="1"/>
          </p:cNvSpPr>
          <p:nvPr>
            <p:ph idx="1"/>
          </p:nvPr>
        </p:nvSpPr>
        <p:spPr>
          <a:xfrm>
            <a:off x="395536" y="1600200"/>
            <a:ext cx="8229600" cy="5257800"/>
          </a:xfrm>
        </p:spPr>
        <p:txBody>
          <a:bodyPr>
            <a:normAutofit/>
          </a:bodyPr>
          <a:lstStyle/>
          <a:p>
            <a:r>
              <a:rPr lang="en-ZA" dirty="0" smtClean="0"/>
              <a:t>The girls received the inheritance by faith. Their words were well spoken. They did not express or reveal any element of doubt whatsoever that </a:t>
            </a:r>
            <a:r>
              <a:rPr lang="he-IL" dirty="0" smtClean="0"/>
              <a:t>יהוה</a:t>
            </a:r>
            <a:r>
              <a:rPr lang="en-ZA" dirty="0" smtClean="0"/>
              <a:t>'s people, everyone, would receive his/her portion in the Promised Land, even though they were still in Moab. " </a:t>
            </a:r>
            <a:r>
              <a:rPr lang="en-ZA" i="1" dirty="0" smtClean="0">
                <a:solidFill>
                  <a:srgbClr val="004821"/>
                </a:solidFill>
              </a:rPr>
              <a:t>Let those who delight in my righteous cause Shout for joy and be glad, And let them always say, “Let </a:t>
            </a:r>
            <a:r>
              <a:rPr lang="he-IL" i="1" dirty="0" smtClean="0">
                <a:solidFill>
                  <a:srgbClr val="004821"/>
                </a:solidFill>
              </a:rPr>
              <a:t>יהוה</a:t>
            </a:r>
            <a:r>
              <a:rPr lang="en-ZA" i="1" dirty="0" smtClean="0">
                <a:solidFill>
                  <a:srgbClr val="004821"/>
                </a:solidFill>
              </a:rPr>
              <a:t> be made great, Who is desiring the peace of His servant.” </a:t>
            </a:r>
            <a:r>
              <a:rPr lang="en-US" b="1" i="1" dirty="0" smtClean="0">
                <a:solidFill>
                  <a:srgbClr val="004821"/>
                </a:solidFill>
              </a:rPr>
              <a:t>(Psalms 35:27)</a:t>
            </a:r>
          </a:p>
          <a:p>
            <a:r>
              <a:rPr lang="en-ZA" dirty="0" smtClean="0"/>
              <a:t>The women were brave, and received the reward of their courage. They had no male protectors or intermediaries, yet openly brought their cause before Moses and Elohim. </a:t>
            </a:r>
            <a:r>
              <a:rPr lang="en-ZA" i="1" dirty="0" smtClean="0">
                <a:solidFill>
                  <a:srgbClr val="004821"/>
                </a:solidFill>
              </a:rPr>
              <a:t>Therefore, let us come boldly to the throne of favour, in order to receive compassion, and find favour for timely help. </a:t>
            </a:r>
            <a:r>
              <a:rPr lang="en-ZA" b="1" i="1" dirty="0" smtClean="0">
                <a:solidFill>
                  <a:srgbClr val="004821"/>
                </a:solidFill>
              </a:rPr>
              <a:t>(Hebrews 4:16)</a:t>
            </a:r>
            <a:r>
              <a:rPr lang="en-ZA" b="1" dirty="0" smtClean="0"/>
              <a:t> </a:t>
            </a:r>
            <a:r>
              <a:rPr lang="en-ZA" dirty="0" smtClean="0"/>
              <a:t>Everyone is important in His sight! No one is rejected </a:t>
            </a:r>
            <a:r>
              <a:rPr lang="en-ZA" i="1" dirty="0" smtClean="0">
                <a:solidFill>
                  <a:srgbClr val="004821"/>
                </a:solidFill>
              </a:rPr>
              <a:t>“All that the Father gives Me shall come to Me, and the one who comes to Me I shall by no means cast out.</a:t>
            </a:r>
            <a:r>
              <a:rPr lang="en-ZA" b="1" i="1" dirty="0" smtClean="0">
                <a:solidFill>
                  <a:srgbClr val="004821"/>
                </a:solidFill>
              </a:rPr>
              <a:t> (John 6:37)</a:t>
            </a:r>
          </a:p>
          <a:p>
            <a:endParaRPr lang="en-ZA" dirty="0" smtClean="0"/>
          </a:p>
          <a:p>
            <a:endParaRPr lang="en-ZA" i="1" dirty="0">
              <a:solidFill>
                <a:srgbClr val="004821"/>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32</a:t>
            </a:fld>
            <a:endParaRPr lang="en-ZA"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LAW OF INHERITANCE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p>
            <a:r>
              <a:rPr lang="en-ZA" i="1" dirty="0" smtClean="0">
                <a:solidFill>
                  <a:srgbClr val="004821"/>
                </a:solidFill>
              </a:rPr>
              <a:t>“And speak to the children of </a:t>
            </a:r>
            <a:r>
              <a:rPr lang="en-ZA" i="1" dirty="0" err="1" smtClean="0">
                <a:solidFill>
                  <a:srgbClr val="004821"/>
                </a:solidFill>
              </a:rPr>
              <a:t>Yisra’ĕl</a:t>
            </a:r>
            <a:r>
              <a:rPr lang="en-ZA" i="1" dirty="0" smtClean="0">
                <a:solidFill>
                  <a:srgbClr val="004821"/>
                </a:solidFill>
              </a:rPr>
              <a:t>, saying, </a:t>
            </a:r>
          </a:p>
          <a:p>
            <a:pPr marL="457200" indent="-457200">
              <a:buFont typeface="+mj-lt"/>
              <a:buAutoNum type="arabicPeriod"/>
            </a:pPr>
            <a:r>
              <a:rPr lang="en-ZA" i="1" dirty="0" smtClean="0">
                <a:solidFill>
                  <a:srgbClr val="004821"/>
                </a:solidFill>
              </a:rPr>
              <a:t>‘When a man dies and has no son, </a:t>
            </a:r>
          </a:p>
          <a:p>
            <a:pPr marL="457200" indent="-457200">
              <a:buFont typeface="+mj-lt"/>
              <a:buAutoNum type="arabicPeriod"/>
            </a:pPr>
            <a:r>
              <a:rPr lang="en-ZA" i="1" dirty="0" smtClean="0">
                <a:solidFill>
                  <a:srgbClr val="004821"/>
                </a:solidFill>
              </a:rPr>
              <a:t>then you shall cause his inheritance to pass to his daughter. </a:t>
            </a:r>
          </a:p>
          <a:p>
            <a:pPr marL="457200" indent="-457200">
              <a:buFont typeface="+mj-lt"/>
              <a:buAutoNum type="arabicPeriod"/>
            </a:pPr>
            <a:r>
              <a:rPr lang="en-ZA" i="1" dirty="0" smtClean="0">
                <a:solidFill>
                  <a:srgbClr val="004821"/>
                </a:solidFill>
              </a:rPr>
              <a:t>‘And if he has no daughter, then you shall give his inheritance to his brothers.</a:t>
            </a:r>
          </a:p>
          <a:p>
            <a:pPr marL="457200" indent="-457200">
              <a:buFont typeface="+mj-lt"/>
              <a:buAutoNum type="arabicPeriod"/>
            </a:pPr>
            <a:r>
              <a:rPr lang="en-ZA" i="1" dirty="0" smtClean="0">
                <a:solidFill>
                  <a:srgbClr val="004821"/>
                </a:solidFill>
              </a:rPr>
              <a:t>‘And if he has no brothers, then you shall give his inheritance to his father’s brothers. </a:t>
            </a:r>
          </a:p>
          <a:p>
            <a:pPr marL="457200" indent="-457200">
              <a:buFont typeface="+mj-lt"/>
              <a:buAutoNum type="arabicPeriod"/>
            </a:pPr>
            <a:r>
              <a:rPr lang="en-ZA" i="1" dirty="0" smtClean="0">
                <a:solidFill>
                  <a:srgbClr val="004821"/>
                </a:solidFill>
              </a:rPr>
              <a:t>‘And if his father has no brothers, then you shall give his inheritance to the nearest relative in his clan, and he shall possess it.’ ” </a:t>
            </a:r>
          </a:p>
          <a:p>
            <a:pPr marL="457200" indent="-457200"/>
            <a:r>
              <a:rPr lang="en-ZA" i="1" dirty="0" smtClean="0">
                <a:solidFill>
                  <a:srgbClr val="004821"/>
                </a:solidFill>
              </a:rPr>
              <a:t>And it shall be to the children of </a:t>
            </a:r>
            <a:r>
              <a:rPr lang="en-ZA" i="1" dirty="0" err="1" smtClean="0">
                <a:solidFill>
                  <a:srgbClr val="004821"/>
                </a:solidFill>
              </a:rPr>
              <a:t>Yisra’ĕl</a:t>
            </a:r>
            <a:r>
              <a:rPr lang="en-ZA" i="1" dirty="0" smtClean="0">
                <a:solidFill>
                  <a:srgbClr val="004821"/>
                </a:solidFill>
              </a:rPr>
              <a:t> a law of right-ruling, as </a:t>
            </a:r>
            <a:r>
              <a:rPr lang="he-IL" i="1" dirty="0" smtClean="0">
                <a:solidFill>
                  <a:srgbClr val="004821"/>
                </a:solidFill>
              </a:rPr>
              <a:t>יהוה</a:t>
            </a:r>
            <a:r>
              <a:rPr lang="en-US" i="1" dirty="0" smtClean="0">
                <a:solidFill>
                  <a:srgbClr val="004821"/>
                </a:solidFill>
              </a:rPr>
              <a:t> commanded </a:t>
            </a:r>
            <a:r>
              <a:rPr lang="en-US" i="1" dirty="0" err="1" smtClean="0">
                <a:solidFill>
                  <a:srgbClr val="004821"/>
                </a:solidFill>
              </a:rPr>
              <a:t>Mosheh</a:t>
            </a:r>
            <a:r>
              <a:rPr lang="en-US" i="1" dirty="0" smtClean="0">
                <a:solidFill>
                  <a:srgbClr val="004821"/>
                </a:solidFill>
              </a:rPr>
              <a:t>. </a:t>
            </a:r>
            <a:r>
              <a:rPr lang="en-US" b="1" i="1" dirty="0" smtClean="0">
                <a:solidFill>
                  <a:srgbClr val="004821"/>
                </a:solidFill>
              </a:rPr>
              <a:t>(Numbers 27:8-11)</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33</a:t>
            </a:fld>
            <a:endParaRPr lang="en-ZA"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HEBREWS PLACE OF REST</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“Go up into this Mount </a:t>
            </a:r>
            <a:r>
              <a:rPr lang="en-ZA" i="1" dirty="0" err="1" smtClean="0">
                <a:solidFill>
                  <a:srgbClr val="004821"/>
                </a:solidFill>
              </a:rPr>
              <a:t>Aḇarim</a:t>
            </a:r>
            <a:r>
              <a:rPr lang="en-ZA" i="1" dirty="0" smtClean="0">
                <a:solidFill>
                  <a:srgbClr val="004821"/>
                </a:solidFill>
              </a:rPr>
              <a:t>, and see the land which I have given to the children of </a:t>
            </a:r>
            <a:r>
              <a:rPr lang="en-ZA" i="1" dirty="0" err="1" smtClean="0">
                <a:solidFill>
                  <a:srgbClr val="004821"/>
                </a:solidFill>
              </a:rPr>
              <a:t>Yisra’ĕl</a:t>
            </a:r>
            <a:r>
              <a:rPr lang="en-ZA" i="1" dirty="0" smtClean="0">
                <a:solidFill>
                  <a:srgbClr val="004821"/>
                </a:solidFill>
              </a:rPr>
              <a:t>. </a:t>
            </a:r>
            <a:r>
              <a:rPr lang="en-US" b="1" i="1" dirty="0" smtClean="0">
                <a:solidFill>
                  <a:srgbClr val="004821"/>
                </a:solidFill>
              </a:rPr>
              <a:t>(Numbers 27:12)</a:t>
            </a:r>
          </a:p>
          <a:p>
            <a:r>
              <a:rPr lang="en-ZA" dirty="0" smtClean="0"/>
              <a:t>The meaning of </a:t>
            </a:r>
            <a:r>
              <a:rPr lang="en-ZA" i="1" dirty="0" smtClean="0"/>
              <a:t>“</a:t>
            </a:r>
            <a:r>
              <a:rPr lang="en-ZA" i="1" dirty="0" err="1" smtClean="0"/>
              <a:t>Abarim</a:t>
            </a:r>
            <a:r>
              <a:rPr lang="en-ZA" i="1" dirty="0" smtClean="0"/>
              <a:t>”</a:t>
            </a:r>
            <a:r>
              <a:rPr lang="en-ZA" dirty="0" smtClean="0"/>
              <a:t> from Strong’s, was a literal definition of </a:t>
            </a:r>
            <a:r>
              <a:rPr lang="en-ZA" i="1" dirty="0" smtClean="0"/>
              <a:t>“regions beyond” </a:t>
            </a:r>
            <a:r>
              <a:rPr lang="en-ZA" dirty="0" smtClean="0"/>
              <a:t>and references to it being a mountain range of which Mt. Nebo was the highest peak. </a:t>
            </a:r>
          </a:p>
          <a:p>
            <a:r>
              <a:rPr lang="en-ZA" dirty="0" smtClean="0"/>
              <a:t>The word </a:t>
            </a:r>
            <a:r>
              <a:rPr lang="en-ZA" i="1" dirty="0" smtClean="0"/>
              <a:t>“</a:t>
            </a:r>
            <a:r>
              <a:rPr lang="en-ZA" i="1" dirty="0" err="1" smtClean="0"/>
              <a:t>Abarim</a:t>
            </a:r>
            <a:r>
              <a:rPr lang="en-ZA" i="1" dirty="0" smtClean="0"/>
              <a:t>” </a:t>
            </a:r>
            <a:r>
              <a:rPr lang="en-ZA" dirty="0" smtClean="0"/>
              <a:t>in Hebrew means “</a:t>
            </a:r>
            <a:r>
              <a:rPr lang="en-ZA" i="1" dirty="0" smtClean="0"/>
              <a:t>Hebrews” </a:t>
            </a:r>
            <a:r>
              <a:rPr lang="en-ZA" dirty="0" smtClean="0"/>
              <a:t>(</a:t>
            </a:r>
            <a:r>
              <a:rPr lang="en-ZA" dirty="0" err="1" smtClean="0"/>
              <a:t>Eberim</a:t>
            </a:r>
            <a:r>
              <a:rPr lang="en-ZA" dirty="0" smtClean="0"/>
              <a:t> or </a:t>
            </a:r>
            <a:r>
              <a:rPr lang="en-ZA" dirty="0" err="1" smtClean="0"/>
              <a:t>Ibrim</a:t>
            </a:r>
            <a:r>
              <a:rPr lang="en-ZA" dirty="0" smtClean="0"/>
              <a:t>). </a:t>
            </a:r>
            <a:r>
              <a:rPr lang="en-ZA" dirty="0" err="1" smtClean="0"/>
              <a:t>Hashem</a:t>
            </a:r>
            <a:r>
              <a:rPr lang="en-ZA" dirty="0" smtClean="0"/>
              <a:t> told Moshe to ascend the </a:t>
            </a:r>
            <a:r>
              <a:rPr lang="en-ZA" i="1" dirty="0" smtClean="0"/>
              <a:t>“Mount of the Hebrews”. </a:t>
            </a:r>
          </a:p>
          <a:p>
            <a:r>
              <a:rPr lang="en-ZA" dirty="0" smtClean="0"/>
              <a:t>Rabbi </a:t>
            </a:r>
            <a:r>
              <a:rPr lang="en-ZA" dirty="0" err="1" smtClean="0"/>
              <a:t>Chaim</a:t>
            </a:r>
            <a:r>
              <a:rPr lang="en-ZA" dirty="0" smtClean="0"/>
              <a:t> </a:t>
            </a:r>
            <a:r>
              <a:rPr lang="en-ZA" dirty="0" err="1" smtClean="0"/>
              <a:t>ibn</a:t>
            </a:r>
            <a:r>
              <a:rPr lang="en-ZA" dirty="0" smtClean="0"/>
              <a:t> Attar stated in his commentary of 1742, titled </a:t>
            </a:r>
            <a:r>
              <a:rPr lang="en-ZA" i="1" dirty="0" smtClean="0"/>
              <a:t>“Or </a:t>
            </a:r>
            <a:r>
              <a:rPr lang="en-ZA" i="1" dirty="0" err="1" smtClean="0"/>
              <a:t>HaChaim</a:t>
            </a:r>
            <a:r>
              <a:rPr lang="en-ZA" i="1" dirty="0" smtClean="0"/>
              <a:t>”</a:t>
            </a:r>
            <a:r>
              <a:rPr lang="en-ZA" dirty="0" smtClean="0"/>
              <a:t>, that the phrase </a:t>
            </a:r>
            <a:r>
              <a:rPr lang="en-ZA" i="1" dirty="0" smtClean="0"/>
              <a:t>“you shall see the land” </a:t>
            </a:r>
            <a:r>
              <a:rPr lang="en-ZA" dirty="0" smtClean="0"/>
              <a:t>means that Moshe would </a:t>
            </a:r>
            <a:r>
              <a:rPr lang="en-ZA" i="1" dirty="0" smtClean="0"/>
              <a:t>“see the Land of Israel as in a revelation, to gain the deeper vision and see its spiritual essence”. </a:t>
            </a:r>
            <a:r>
              <a:rPr lang="en-ZA" dirty="0" smtClean="0"/>
              <a:t>Not to show Moshe what he was going to miss but rather, </a:t>
            </a:r>
            <a:r>
              <a:rPr lang="he-IL" dirty="0" smtClean="0"/>
              <a:t>יהוה</a:t>
            </a:r>
            <a:r>
              <a:rPr lang="en-ZA" dirty="0" smtClean="0"/>
              <a:t> loved him so much that He wanted Moshe to see with his earthly eyes the secret of the Land. Moshe had already witnessed a generation that would not enter </a:t>
            </a:r>
            <a:r>
              <a:rPr lang="en-ZA" dirty="0" err="1" smtClean="0"/>
              <a:t>Elohim’s</a:t>
            </a:r>
            <a:r>
              <a:rPr lang="en-ZA" dirty="0" smtClean="0"/>
              <a:t> </a:t>
            </a:r>
            <a:r>
              <a:rPr lang="en-ZA" dirty="0" err="1" smtClean="0"/>
              <a:t>Menuwchah</a:t>
            </a:r>
            <a:r>
              <a:rPr lang="en-ZA" dirty="0" smtClean="0"/>
              <a:t>, His </a:t>
            </a:r>
            <a:r>
              <a:rPr lang="en-ZA" i="1" dirty="0" smtClean="0"/>
              <a:t>“Place of Rest</a:t>
            </a:r>
            <a:r>
              <a:rPr lang="en-ZA" dirty="0" smtClean="0"/>
              <a:t>”. </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34</a:t>
            </a:fld>
            <a:endParaRPr lang="en-ZA"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FINAL WORDS</a:t>
            </a:r>
            <a:endParaRPr lang="en-ZA" dirty="0"/>
          </a:p>
        </p:txBody>
      </p:sp>
      <p:sp>
        <p:nvSpPr>
          <p:cNvPr id="3" name="Content Placeholder 2"/>
          <p:cNvSpPr>
            <a:spLocks noGrp="1"/>
          </p:cNvSpPr>
          <p:nvPr>
            <p:ph idx="1"/>
          </p:nvPr>
        </p:nvSpPr>
        <p:spPr/>
        <p:txBody>
          <a:bodyPr>
            <a:normAutofit/>
          </a:bodyPr>
          <a:lstStyle/>
          <a:p>
            <a:r>
              <a:rPr lang="en-ZA" dirty="0" smtClean="0"/>
              <a:t>This week’s reading in Numbers contains the final conversation between Moshe and </a:t>
            </a:r>
            <a:r>
              <a:rPr lang="he-IL" dirty="0" smtClean="0"/>
              <a:t>יהוה</a:t>
            </a:r>
            <a:r>
              <a:rPr lang="en-ZA" dirty="0" smtClean="0"/>
              <a:t>. As we continue through the remaining chapters of Torah, we will not find another instance where Moshe is quoted as saying anything to </a:t>
            </a:r>
            <a:r>
              <a:rPr lang="he-IL" dirty="0" smtClean="0"/>
              <a:t>יהוה</a:t>
            </a:r>
            <a:r>
              <a:rPr lang="en-ZA" dirty="0" smtClean="0"/>
              <a:t>. In Deuteronomy, we will read of instances where Moshe will speak of past conversations he had with the Almighty. These are his final words to </a:t>
            </a:r>
            <a:r>
              <a:rPr lang="he-IL" dirty="0" smtClean="0"/>
              <a:t>יהוה</a:t>
            </a:r>
            <a:r>
              <a:rPr lang="en-ZA" dirty="0" smtClean="0"/>
              <a:t>:</a:t>
            </a:r>
          </a:p>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“Take </a:t>
            </a:r>
            <a:r>
              <a:rPr lang="en-ZA" i="1" dirty="0" err="1" smtClean="0">
                <a:solidFill>
                  <a:srgbClr val="004821"/>
                </a:solidFill>
              </a:rPr>
              <a:t>Yehoshua</a:t>
            </a:r>
            <a:r>
              <a:rPr lang="en-ZA" i="1" dirty="0" smtClean="0">
                <a:solidFill>
                  <a:srgbClr val="004821"/>
                </a:solidFill>
              </a:rPr>
              <a:t> son of Nun with you, a man in whom is the Spirit. And you shall lay your hand on him, and shall set him before </a:t>
            </a:r>
            <a:r>
              <a:rPr lang="en-ZA" i="1" dirty="0" err="1" smtClean="0">
                <a:solidFill>
                  <a:srgbClr val="004821"/>
                </a:solidFill>
              </a:rPr>
              <a:t>Elʽazar</a:t>
            </a:r>
            <a:r>
              <a:rPr lang="en-ZA" i="1" dirty="0" smtClean="0">
                <a:solidFill>
                  <a:srgbClr val="004821"/>
                </a:solidFill>
              </a:rPr>
              <a:t> the priest and before all the congregation, and give him charge before their eyes, and shall put some of your esteem upon him, so that all the congregation of the children of </a:t>
            </a:r>
            <a:r>
              <a:rPr lang="en-ZA" i="1" dirty="0" err="1" smtClean="0">
                <a:solidFill>
                  <a:srgbClr val="004821"/>
                </a:solidFill>
              </a:rPr>
              <a:t>Yisra’ĕl</a:t>
            </a:r>
            <a:r>
              <a:rPr lang="en-ZA" i="1" dirty="0" smtClean="0">
                <a:solidFill>
                  <a:srgbClr val="004821"/>
                </a:solidFill>
              </a:rPr>
              <a:t> obey him. </a:t>
            </a:r>
            <a:r>
              <a:rPr lang="en-US" b="1" i="1" dirty="0" smtClean="0">
                <a:solidFill>
                  <a:srgbClr val="004821"/>
                </a:solidFill>
              </a:rPr>
              <a:t>(Numbers 27:18-20)</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INHERITORS</a:t>
            </a:r>
            <a:endParaRPr lang="en-ZA" dirty="0"/>
          </a:p>
        </p:txBody>
      </p:sp>
      <p:sp>
        <p:nvSpPr>
          <p:cNvPr id="3" name="Content Placeholder 2"/>
          <p:cNvSpPr>
            <a:spLocks noGrp="1"/>
          </p:cNvSpPr>
          <p:nvPr>
            <p:ph idx="1"/>
          </p:nvPr>
        </p:nvSpPr>
        <p:spPr/>
        <p:txBody>
          <a:bodyPr>
            <a:normAutofit/>
          </a:bodyPr>
          <a:lstStyle/>
          <a:p>
            <a:r>
              <a:rPr lang="en-ZA" dirty="0" smtClean="0"/>
              <a:t>Previously we read of the death of Moshe’s brother, Aaron, and saw how he had the privilege of knowing that his son would follow in his footsteps as High Priest:</a:t>
            </a:r>
          </a:p>
          <a:p>
            <a:pPr algn="ctr"/>
            <a:r>
              <a:rPr lang="en-ZA" i="1" dirty="0" smtClean="0">
                <a:solidFill>
                  <a:srgbClr val="004821"/>
                </a:solidFill>
              </a:rPr>
              <a:t>“Take </a:t>
            </a:r>
            <a:r>
              <a:rPr lang="en-ZA" i="1" dirty="0" err="1" smtClean="0">
                <a:solidFill>
                  <a:srgbClr val="004821"/>
                </a:solidFill>
              </a:rPr>
              <a:t>Aharon</a:t>
            </a:r>
            <a:r>
              <a:rPr lang="en-ZA" i="1" dirty="0" smtClean="0">
                <a:solidFill>
                  <a:srgbClr val="004821"/>
                </a:solidFill>
              </a:rPr>
              <a:t> and </a:t>
            </a:r>
            <a:r>
              <a:rPr lang="en-ZA" i="1" dirty="0" err="1" smtClean="0">
                <a:solidFill>
                  <a:srgbClr val="004821"/>
                </a:solidFill>
              </a:rPr>
              <a:t>Elʽazar</a:t>
            </a:r>
            <a:r>
              <a:rPr lang="en-ZA" i="1" dirty="0" smtClean="0">
                <a:solidFill>
                  <a:srgbClr val="004821"/>
                </a:solidFill>
              </a:rPr>
              <a:t> his son, and bring them up to Mount </a:t>
            </a:r>
            <a:r>
              <a:rPr lang="en-ZA" i="1" dirty="0" err="1" smtClean="0">
                <a:solidFill>
                  <a:srgbClr val="004821"/>
                </a:solidFill>
              </a:rPr>
              <a:t>Hor</a:t>
            </a:r>
            <a:r>
              <a:rPr lang="en-ZA" i="1" dirty="0" smtClean="0">
                <a:solidFill>
                  <a:srgbClr val="004821"/>
                </a:solidFill>
              </a:rPr>
              <a:t>, and strip </a:t>
            </a:r>
            <a:r>
              <a:rPr lang="en-ZA" i="1" dirty="0" err="1" smtClean="0">
                <a:solidFill>
                  <a:srgbClr val="004821"/>
                </a:solidFill>
              </a:rPr>
              <a:t>Aharon</a:t>
            </a:r>
            <a:r>
              <a:rPr lang="en-ZA" i="1" dirty="0" smtClean="0">
                <a:solidFill>
                  <a:srgbClr val="004821"/>
                </a:solidFill>
              </a:rPr>
              <a:t> of his garments and put them on </a:t>
            </a:r>
            <a:r>
              <a:rPr lang="en-ZA" i="1" dirty="0" err="1" smtClean="0">
                <a:solidFill>
                  <a:srgbClr val="004821"/>
                </a:solidFill>
              </a:rPr>
              <a:t>Elʽazar</a:t>
            </a:r>
            <a:r>
              <a:rPr lang="en-ZA" i="1" dirty="0" smtClean="0">
                <a:solidFill>
                  <a:srgbClr val="004821"/>
                </a:solidFill>
              </a:rPr>
              <a:t> his son, for </a:t>
            </a:r>
            <a:r>
              <a:rPr lang="en-ZA" i="1" dirty="0" err="1" smtClean="0">
                <a:solidFill>
                  <a:srgbClr val="004821"/>
                </a:solidFill>
              </a:rPr>
              <a:t>Aharon</a:t>
            </a:r>
            <a:r>
              <a:rPr lang="en-ZA" i="1" dirty="0" smtClean="0">
                <a:solidFill>
                  <a:srgbClr val="004821"/>
                </a:solidFill>
              </a:rPr>
              <a:t> is to be gathered to his people and die there.” </a:t>
            </a:r>
            <a:r>
              <a:rPr lang="en-ZA" b="1" i="1" dirty="0" smtClean="0">
                <a:solidFill>
                  <a:srgbClr val="004821"/>
                </a:solidFill>
              </a:rPr>
              <a:t>(Numbers 20:25-26)</a:t>
            </a:r>
          </a:p>
          <a:p>
            <a:r>
              <a:rPr lang="en-ZA" dirty="0" smtClean="0"/>
              <a:t>We are not told if Moshe longed to see one of his sons, </a:t>
            </a:r>
            <a:r>
              <a:rPr lang="en-ZA" dirty="0" err="1" smtClean="0"/>
              <a:t>Gershom</a:t>
            </a:r>
            <a:r>
              <a:rPr lang="en-ZA" dirty="0" smtClean="0"/>
              <a:t> or </a:t>
            </a:r>
            <a:r>
              <a:rPr lang="en-ZA" dirty="0" err="1" smtClean="0"/>
              <a:t>Eliezer</a:t>
            </a:r>
            <a:r>
              <a:rPr lang="en-ZA" dirty="0" smtClean="0"/>
              <a:t>, appointed as leader over Israel. We also do not know what happened to Moshe’s children and why the information about Moshe’s children is not pertinent to </a:t>
            </a:r>
            <a:r>
              <a:rPr lang="he-IL" dirty="0" smtClean="0"/>
              <a:t>יהוה</a:t>
            </a:r>
            <a:r>
              <a:rPr lang="en-ZA" dirty="0" smtClean="0"/>
              <a:t>’s Torah message? </a:t>
            </a:r>
          </a:p>
          <a:p>
            <a:r>
              <a:rPr lang="en-ZA" i="1" dirty="0" smtClean="0">
                <a:solidFill>
                  <a:srgbClr val="C00000"/>
                </a:solidFill>
              </a:rPr>
              <a:t>Who then is inheritors of his legacy?</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PARENTS/TEACHERS</a:t>
            </a:r>
            <a:endParaRPr lang="en-ZA" dirty="0"/>
          </a:p>
        </p:txBody>
      </p:sp>
      <p:sp>
        <p:nvSpPr>
          <p:cNvPr id="3" name="Content Placeholder 2"/>
          <p:cNvSpPr>
            <a:spLocks noGrp="1"/>
          </p:cNvSpPr>
          <p:nvPr>
            <p:ph idx="1"/>
          </p:nvPr>
        </p:nvSpPr>
        <p:spPr/>
        <p:txBody>
          <a:bodyPr>
            <a:normAutofit fontScale="92500" lnSpcReduction="20000"/>
          </a:bodyPr>
          <a:lstStyle/>
          <a:p>
            <a:r>
              <a:rPr lang="en-ZA" sz="2400" dirty="0" smtClean="0"/>
              <a:t>Ancient commentators speak to us of two great roles necessary for Israel’s continuity:</a:t>
            </a:r>
          </a:p>
          <a:p>
            <a:r>
              <a:rPr lang="en-ZA" sz="2400" dirty="0" smtClean="0"/>
              <a:t>• </a:t>
            </a:r>
            <a:r>
              <a:rPr lang="en-ZA" sz="2400" dirty="0" err="1" smtClean="0"/>
              <a:t>horim</a:t>
            </a:r>
            <a:r>
              <a:rPr lang="en-ZA" sz="2400" dirty="0" smtClean="0"/>
              <a:t> – parents</a:t>
            </a:r>
          </a:p>
          <a:p>
            <a:r>
              <a:rPr lang="en-ZA" sz="2400" dirty="0" smtClean="0"/>
              <a:t>• </a:t>
            </a:r>
            <a:r>
              <a:rPr lang="en-ZA" sz="2400" dirty="0" err="1" smtClean="0"/>
              <a:t>morim</a:t>
            </a:r>
            <a:r>
              <a:rPr lang="en-ZA" sz="2400" dirty="0" smtClean="0"/>
              <a:t> – teachers</a:t>
            </a:r>
          </a:p>
          <a:p>
            <a:r>
              <a:rPr lang="en-ZA" sz="2400" dirty="0" smtClean="0"/>
              <a:t>Aaron epitomized the role of parent as his son inherited his position. Moshe was the great example of a teacher; in fact today we call him – Moshe </a:t>
            </a:r>
            <a:r>
              <a:rPr lang="en-ZA" sz="2400" dirty="0" err="1" smtClean="0"/>
              <a:t>Rabbenu</a:t>
            </a:r>
            <a:r>
              <a:rPr lang="en-ZA" sz="2400" dirty="0" smtClean="0"/>
              <a:t>, </a:t>
            </a:r>
            <a:r>
              <a:rPr lang="en-ZA" sz="2400" i="1" dirty="0" smtClean="0"/>
              <a:t>“Moshe our teacher”. </a:t>
            </a:r>
            <a:r>
              <a:rPr lang="en-ZA" sz="2400" dirty="0" smtClean="0"/>
              <a:t>A teacher sets the example for his disciples. It would be Moshe’s disciple, Joshua, who would be elevated to rule over, care for, and lead Israel. It would be incorrect to say that Joshua replaced Moshe.</a:t>
            </a:r>
          </a:p>
          <a:p>
            <a:r>
              <a:rPr lang="en-ZA" sz="2400" dirty="0" smtClean="0"/>
              <a:t>Moshe’s most important role as mediator for Israel was not passed on. </a:t>
            </a:r>
            <a:r>
              <a:rPr lang="he-IL" sz="2400" dirty="0" smtClean="0"/>
              <a:t>יהוה</a:t>
            </a:r>
            <a:r>
              <a:rPr lang="en-ZA" sz="2400" dirty="0" smtClean="0"/>
              <a:t> had direct communication with Moshe. This would not be so with Joshua. We would not see another mediator like Moshe until several centuries later when </a:t>
            </a:r>
            <a:r>
              <a:rPr lang="he-IL" sz="2400" dirty="0" smtClean="0">
                <a:effectLst>
                  <a:outerShdw blurRad="38100" dist="38100" dir="2700000" algn="tl">
                    <a:srgbClr val="000000">
                      <a:alpha val="43137"/>
                    </a:srgbClr>
                  </a:outerShdw>
                </a:effectLst>
              </a:rPr>
              <a:t>יהושע</a:t>
            </a:r>
            <a:r>
              <a:rPr lang="en-ZA" sz="2400" dirty="0" smtClean="0"/>
              <a:t> entered the scene. If we read Numbers 27:15-17 again, we will see that the man Moshe was asking for was the Messiah! Neither Moshe nor </a:t>
            </a:r>
            <a:r>
              <a:rPr lang="he-IL" sz="2400" dirty="0" smtClean="0">
                <a:effectLst>
                  <a:outerShdw blurRad="38100" dist="38100" dir="2700000" algn="tl">
                    <a:srgbClr val="000000">
                      <a:alpha val="43137"/>
                    </a:srgbClr>
                  </a:outerShdw>
                </a:effectLst>
              </a:rPr>
              <a:t>יהושע</a:t>
            </a:r>
            <a:r>
              <a:rPr lang="en-ZA" sz="2400" dirty="0" smtClean="0"/>
              <a:t> were replaced, and both left disciples to continue on with their teaching.</a:t>
            </a:r>
            <a:endParaRPr lang="en-ZA" sz="2400" i="1" dirty="0" smtClean="0">
              <a:solidFill>
                <a:srgbClr val="004821"/>
              </a:solidFill>
            </a:endParaRP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TEACHERS</a:t>
            </a:r>
            <a:endParaRPr lang="en-ZA" dirty="0"/>
          </a:p>
        </p:txBody>
      </p:sp>
      <p:sp>
        <p:nvSpPr>
          <p:cNvPr id="3" name="Content Placeholder 2"/>
          <p:cNvSpPr>
            <a:spLocks noGrp="1"/>
          </p:cNvSpPr>
          <p:nvPr>
            <p:ph idx="1"/>
          </p:nvPr>
        </p:nvSpPr>
        <p:spPr/>
        <p:txBody>
          <a:bodyPr>
            <a:normAutofit/>
          </a:bodyPr>
          <a:lstStyle/>
          <a:p>
            <a:r>
              <a:rPr lang="en-ZA" dirty="0" smtClean="0"/>
              <a:t>As a teacher, what Moshe left for his disciples to inherit was knowledge. A disciple never became greater than his master: </a:t>
            </a:r>
          </a:p>
          <a:p>
            <a:pPr algn="ctr"/>
            <a:r>
              <a:rPr lang="en-ZA" i="1" dirty="0" smtClean="0">
                <a:solidFill>
                  <a:srgbClr val="004821"/>
                </a:solidFill>
              </a:rPr>
              <a:t>“A taught one is not above his teacher, nor a servant above his master. </a:t>
            </a:r>
            <a:r>
              <a:rPr lang="en-ZA" b="1" i="1" dirty="0" smtClean="0">
                <a:solidFill>
                  <a:srgbClr val="004821"/>
                </a:solidFill>
              </a:rPr>
              <a:t>(Matthew 10:24)</a:t>
            </a:r>
          </a:p>
          <a:p>
            <a:r>
              <a:rPr lang="en-ZA" dirty="0" smtClean="0"/>
              <a:t>Moshe was a great teacher of Torah, but he was still considered a servant of the Most High:</a:t>
            </a:r>
          </a:p>
          <a:p>
            <a:pPr algn="ct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the servant of </a:t>
            </a:r>
            <a:r>
              <a:rPr lang="he-IL" i="1" dirty="0" smtClean="0">
                <a:solidFill>
                  <a:srgbClr val="004821"/>
                </a:solidFill>
              </a:rPr>
              <a:t>יהוה</a:t>
            </a:r>
            <a:r>
              <a:rPr lang="en-ZA" i="1" dirty="0" smtClean="0">
                <a:solidFill>
                  <a:srgbClr val="004821"/>
                </a:solidFill>
              </a:rPr>
              <a:t> died there in the land of </a:t>
            </a:r>
            <a:r>
              <a:rPr lang="en-ZA" i="1" dirty="0" err="1" smtClean="0">
                <a:solidFill>
                  <a:srgbClr val="004821"/>
                </a:solidFill>
              </a:rPr>
              <a:t>Mo’ab</a:t>
            </a:r>
            <a:r>
              <a:rPr lang="en-ZA" i="1" dirty="0" smtClean="0">
                <a:solidFill>
                  <a:srgbClr val="004821"/>
                </a:solidFill>
              </a:rPr>
              <a:t>̱, according to the mouth of </a:t>
            </a:r>
            <a:r>
              <a:rPr lang="he-IL" i="1" dirty="0" smtClean="0">
                <a:solidFill>
                  <a:srgbClr val="004821"/>
                </a:solidFill>
              </a:rPr>
              <a:t>יהוה</a:t>
            </a:r>
            <a:r>
              <a:rPr lang="en-US" b="1" i="1" dirty="0" smtClean="0">
                <a:solidFill>
                  <a:srgbClr val="004821"/>
                </a:solidFill>
              </a:rPr>
              <a:t>. (Deuteronomy 34:5)</a:t>
            </a:r>
          </a:p>
          <a:p>
            <a:r>
              <a:rPr lang="he-IL" dirty="0" smtClean="0">
                <a:effectLst>
                  <a:outerShdw blurRad="38100" dist="38100" dir="2700000" algn="tl">
                    <a:srgbClr val="000000">
                      <a:alpha val="43137"/>
                    </a:srgbClr>
                  </a:outerShdw>
                </a:effectLst>
              </a:rPr>
              <a:t>יהושע</a:t>
            </a:r>
            <a:r>
              <a:rPr lang="en-ZA" dirty="0" smtClean="0"/>
              <a:t> was the greatest teacher of Torah, and was often called upon to expound:</a:t>
            </a:r>
          </a:p>
          <a:p>
            <a:pPr algn="ctr"/>
            <a:r>
              <a:rPr lang="en-ZA" i="1" dirty="0" smtClean="0">
                <a:solidFill>
                  <a:srgbClr val="004821"/>
                </a:solidFill>
              </a:rPr>
              <a:t>“Teacher, which is the great command in the Torah?” </a:t>
            </a:r>
            <a:r>
              <a:rPr lang="en-ZA" b="1" i="1" dirty="0" smtClean="0">
                <a:solidFill>
                  <a:srgbClr val="004821"/>
                </a:solidFill>
              </a:rPr>
              <a:t>(Matthew 22:36)</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FAMILY</a:t>
            </a:r>
            <a:endParaRPr lang="en-ZA" dirty="0"/>
          </a:p>
        </p:txBody>
      </p:sp>
      <p:sp>
        <p:nvSpPr>
          <p:cNvPr id="3" name="Content Placeholder 2"/>
          <p:cNvSpPr>
            <a:spLocks noGrp="1"/>
          </p:cNvSpPr>
          <p:nvPr>
            <p:ph idx="1"/>
          </p:nvPr>
        </p:nvSpPr>
        <p:spPr/>
        <p:txBody>
          <a:bodyPr>
            <a:normAutofit/>
          </a:bodyPr>
          <a:lstStyle/>
          <a:p>
            <a:r>
              <a:rPr lang="en-ZA" dirty="0" smtClean="0"/>
              <a:t>Not only was </a:t>
            </a:r>
            <a:r>
              <a:rPr lang="he-IL" dirty="0" smtClean="0">
                <a:effectLst>
                  <a:outerShdw blurRad="38100" dist="38100" dir="2700000" algn="tl">
                    <a:srgbClr val="000000">
                      <a:alpha val="43137"/>
                    </a:srgbClr>
                  </a:outerShdw>
                </a:effectLst>
              </a:rPr>
              <a:t>יהושע</a:t>
            </a:r>
            <a:r>
              <a:rPr lang="en-ZA" dirty="0" smtClean="0"/>
              <a:t> a great Teacher with disciples, but He considered all who DO the will of the Father to be His mother, brothers, sisters,….i.e., His family. Moshe’s inheritance did not just pass on to his physical children, Moshe would pass on his inheritance (Torah) to HIS FAMILY. The only difference is that Moshe’s family (as </a:t>
            </a:r>
            <a:r>
              <a:rPr lang="he-IL" dirty="0" smtClean="0">
                <a:effectLst>
                  <a:outerShdw blurRad="38100" dist="38100" dir="2700000" algn="tl">
                    <a:srgbClr val="000000">
                      <a:alpha val="43137"/>
                    </a:srgbClr>
                  </a:outerShdw>
                </a:effectLst>
              </a:rPr>
              <a:t>יהושע</a:t>
            </a:r>
            <a:r>
              <a:rPr lang="en-ZA" dirty="0" smtClean="0"/>
              <a:t> said) includes all who DO the will of the Father:</a:t>
            </a:r>
          </a:p>
          <a:p>
            <a:pPr algn="ctr"/>
            <a:r>
              <a:rPr lang="en-ZA" i="1" dirty="0" smtClean="0">
                <a:solidFill>
                  <a:srgbClr val="004821"/>
                </a:solidFill>
              </a:rPr>
              <a:t>But He answered them, saying, “Who is My mother, or My brothers?” And looking about on those sitting round Him, He said, “See My mother and My brothers! “For whoever does the desire of Elohim is My brother and My sister and mother.” </a:t>
            </a:r>
            <a:r>
              <a:rPr lang="en-ZA" b="1" i="1" dirty="0" smtClean="0">
                <a:solidFill>
                  <a:srgbClr val="004821"/>
                </a:solidFill>
              </a:rPr>
              <a:t>(Mark 3:33-35)</a:t>
            </a:r>
          </a:p>
          <a:p>
            <a:r>
              <a:rPr lang="en-ZA" dirty="0" smtClean="0"/>
              <a:t>No one was simply handed Torah on a platter as an inheritance. The potential was there for everyone to have a share in the inheritance of Torah….that is, all who would attach themselves to the Elohim of Abraham, Isaac, and Jacob. Included within the Torah inheritance was the knowledge and expectation of how to live.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LEGENDS OF THE JEWS - 1</a:t>
            </a:r>
            <a:endParaRPr lang="en-ZA" dirty="0"/>
          </a:p>
        </p:txBody>
      </p:sp>
      <p:sp>
        <p:nvSpPr>
          <p:cNvPr id="3" name="Content Placeholder 2"/>
          <p:cNvSpPr>
            <a:spLocks noGrp="1"/>
          </p:cNvSpPr>
          <p:nvPr>
            <p:ph idx="1"/>
          </p:nvPr>
        </p:nvSpPr>
        <p:spPr/>
        <p:txBody>
          <a:bodyPr/>
          <a:lstStyle/>
          <a:p>
            <a:r>
              <a:rPr lang="en-US" i="1" dirty="0" smtClean="0">
                <a:solidFill>
                  <a:srgbClr val="C00000"/>
                </a:solidFill>
              </a:rPr>
              <a:t>When the people’s shamelessness became more and more widespread, God commanded Moses to appoint judges to punish the sinners, and as it was difficult to discover these through the agency of witnesses, God marked them by causing the cloud of glory that lay spread over the camp of Israel to disappear from the sinners. Those that were not covered by the cloud of glory were thus clearly marked as sinners. God appointed as judges and executioners the seven myriads eight thousand six hundred officers of the people, giving them the order that each of them execute two sinners. These carried out Moses’ command and stoned the sinners, whose corpses then hung upon the gallows for a few minutes. This was the legal punishment, for these sinners had not only committed whoredom with the women of Moab, but had worshipped the </a:t>
            </a:r>
            <a:r>
              <a:rPr lang="en-US" i="1" dirty="0" err="1" smtClean="0">
                <a:solidFill>
                  <a:srgbClr val="C00000"/>
                </a:solidFill>
              </a:rPr>
              <a:t>Moabit</a:t>
            </a:r>
            <a:r>
              <a:rPr lang="en-US" i="1" dirty="0" smtClean="0">
                <a:solidFill>
                  <a:srgbClr val="C00000"/>
                </a:solidFill>
              </a:rPr>
              <a:t> idol </a:t>
            </a:r>
            <a:r>
              <a:rPr lang="en-US" i="1" dirty="0" err="1" smtClean="0">
                <a:solidFill>
                  <a:srgbClr val="C00000"/>
                </a:solidFill>
              </a:rPr>
              <a:t>Peor</a:t>
            </a:r>
            <a:r>
              <a:rPr lang="en-US" i="1" dirty="0" smtClean="0">
                <a:solidFill>
                  <a:srgbClr val="C00000"/>
                </a:solidFill>
              </a:rPr>
              <a:t>; and idolatry is punishable with death by stoning.</a:t>
            </a:r>
            <a:endParaRPr lang="en-ZA" i="1" dirty="0" smtClean="0">
              <a:solidFill>
                <a:srgbClr val="C00000"/>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i="1" dirty="0" smtClean="0"/>
              <a:t>“CHILDREN OF YAH”.</a:t>
            </a:r>
            <a:endParaRPr lang="en-ZA" dirty="0"/>
          </a:p>
        </p:txBody>
      </p:sp>
      <p:sp>
        <p:nvSpPr>
          <p:cNvPr id="3" name="Content Placeholder 2"/>
          <p:cNvSpPr>
            <a:spLocks noGrp="1"/>
          </p:cNvSpPr>
          <p:nvPr>
            <p:ph idx="1"/>
          </p:nvPr>
        </p:nvSpPr>
        <p:spPr/>
        <p:txBody>
          <a:bodyPr/>
          <a:lstStyle/>
          <a:p>
            <a:r>
              <a:rPr lang="en-ZA" b="1" dirty="0" smtClean="0">
                <a:solidFill>
                  <a:srgbClr val="C00000"/>
                </a:solidFill>
              </a:rPr>
              <a:t>RAMBAM: </a:t>
            </a:r>
            <a:r>
              <a:rPr lang="en-ZA" dirty="0" smtClean="0">
                <a:solidFill>
                  <a:srgbClr val="C00000"/>
                </a:solidFill>
              </a:rPr>
              <a:t>“A duty rests on every scholar in Israel to teach all disciples who seek instruction from him, even if they are not his children, as it is said, ‘And you shall teach them diligently to your children’. According to traditional authority, the term ‘</a:t>
            </a:r>
            <a:r>
              <a:rPr lang="en-ZA" i="1" dirty="0" smtClean="0">
                <a:solidFill>
                  <a:srgbClr val="C00000"/>
                </a:solidFill>
              </a:rPr>
              <a:t>your children’ </a:t>
            </a:r>
            <a:r>
              <a:rPr lang="en-ZA" dirty="0" smtClean="0">
                <a:solidFill>
                  <a:srgbClr val="C00000"/>
                </a:solidFill>
              </a:rPr>
              <a:t>includes disciples, for disciples are called children, as it is said, </a:t>
            </a:r>
            <a:r>
              <a:rPr lang="en-ZA" i="1" dirty="0" smtClean="0">
                <a:solidFill>
                  <a:srgbClr val="C00000"/>
                </a:solidFill>
              </a:rPr>
              <a:t>‘And the sons of the prophets [meaning, the disciples of the prophets] came forth’ </a:t>
            </a:r>
            <a:r>
              <a:rPr lang="en-ZA" dirty="0" smtClean="0">
                <a:solidFill>
                  <a:srgbClr val="C00000"/>
                </a:solidFill>
              </a:rPr>
              <a:t>(</a:t>
            </a:r>
            <a:r>
              <a:rPr lang="en-ZA" i="1" dirty="0" smtClean="0">
                <a:solidFill>
                  <a:srgbClr val="C00000"/>
                </a:solidFill>
              </a:rPr>
              <a:t>2 Kings 2:3).” </a:t>
            </a:r>
          </a:p>
          <a:p>
            <a:r>
              <a:rPr lang="en-ZA" dirty="0" smtClean="0"/>
              <a:t>In the Gospel of John, we read that those who received</a:t>
            </a:r>
            <a:r>
              <a:rPr lang="he-IL" dirty="0" smtClean="0">
                <a:effectLst>
                  <a:outerShdw blurRad="38100" dist="38100" dir="2700000" algn="tl">
                    <a:srgbClr val="000000">
                      <a:alpha val="43137"/>
                    </a:srgbClr>
                  </a:outerShdw>
                </a:effectLst>
              </a:rPr>
              <a:t>יהושע </a:t>
            </a:r>
            <a:r>
              <a:rPr lang="en-ZA" dirty="0" smtClean="0">
                <a:effectLst>
                  <a:outerShdw blurRad="38100" dist="38100" dir="2700000" algn="tl">
                    <a:srgbClr val="000000">
                      <a:alpha val="43137"/>
                    </a:srgbClr>
                  </a:outerShdw>
                </a:effectLst>
              </a:rPr>
              <a:t> </a:t>
            </a:r>
            <a:r>
              <a:rPr lang="en-ZA" dirty="0" smtClean="0"/>
              <a:t>became not only </a:t>
            </a:r>
            <a:r>
              <a:rPr lang="en-ZA" i="1" dirty="0" smtClean="0"/>
              <a:t>“His disciples”, </a:t>
            </a:r>
            <a:r>
              <a:rPr lang="en-ZA" dirty="0" smtClean="0"/>
              <a:t>but were also seen as </a:t>
            </a:r>
            <a:r>
              <a:rPr lang="en-ZA" i="1" dirty="0" smtClean="0"/>
              <a:t>“children of Yah”:</a:t>
            </a:r>
          </a:p>
          <a:p>
            <a:pPr algn="ctr"/>
            <a:r>
              <a:rPr lang="en-ZA" i="1" dirty="0" smtClean="0">
                <a:solidFill>
                  <a:srgbClr val="004821"/>
                </a:solidFill>
              </a:rPr>
              <a:t>But as many as received Him, to them He gave the authority to become children of Elohim, to those believing in His Name, who were born, not of blood nor of the desire of flesh nor of the desire of man, but of Elohim. </a:t>
            </a:r>
            <a:r>
              <a:rPr lang="en-ZA" b="1" i="1" dirty="0" smtClean="0">
                <a:solidFill>
                  <a:srgbClr val="004821"/>
                </a:solidFill>
              </a:rPr>
              <a:t>(John 1:12-13)</a:t>
            </a:r>
          </a:p>
          <a:p>
            <a:pPr algn="l"/>
            <a:r>
              <a:rPr lang="en-ZA" dirty="0" smtClean="0"/>
              <a:t>Believing in </a:t>
            </a:r>
            <a:r>
              <a:rPr lang="he-IL" dirty="0" smtClean="0">
                <a:effectLst>
                  <a:outerShdw blurRad="38100" dist="38100" dir="2700000" algn="tl">
                    <a:srgbClr val="000000">
                      <a:alpha val="43137"/>
                    </a:srgbClr>
                  </a:outerShdw>
                </a:effectLst>
              </a:rPr>
              <a:t>יהושע</a:t>
            </a:r>
            <a:r>
              <a:rPr lang="en-ZA" dirty="0" smtClean="0"/>
              <a:t> gives us the right to become </a:t>
            </a:r>
            <a:r>
              <a:rPr lang="en-ZA" i="1" dirty="0" smtClean="0"/>
              <a:t>“children of Yah”. </a:t>
            </a:r>
            <a:endParaRPr lang="en-ZA" i="1" dirty="0" smtClean="0">
              <a:solidFill>
                <a:srgbClr val="004821"/>
              </a:solidFill>
            </a:endParaRP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TEACHING</a:t>
            </a:r>
            <a:endParaRPr lang="en-ZA" dirty="0"/>
          </a:p>
        </p:txBody>
      </p:sp>
      <p:sp>
        <p:nvSpPr>
          <p:cNvPr id="3" name="Content Placeholder 2"/>
          <p:cNvSpPr>
            <a:spLocks noGrp="1"/>
          </p:cNvSpPr>
          <p:nvPr>
            <p:ph idx="1"/>
          </p:nvPr>
        </p:nvSpPr>
        <p:spPr/>
        <p:txBody>
          <a:bodyPr>
            <a:normAutofit lnSpcReduction="10000"/>
          </a:bodyPr>
          <a:lstStyle/>
          <a:p>
            <a:r>
              <a:rPr lang="he-IL" dirty="0" smtClean="0">
                <a:effectLst>
                  <a:outerShdw blurRad="38100" dist="38100" dir="2700000" algn="tl">
                    <a:srgbClr val="000000">
                      <a:alpha val="43137"/>
                    </a:srgbClr>
                  </a:outerShdw>
                </a:effectLst>
              </a:rPr>
              <a:t>יהושע</a:t>
            </a:r>
            <a:r>
              <a:rPr lang="en-ZA" dirty="0" smtClean="0"/>
              <a:t> commission to us is to make </a:t>
            </a:r>
            <a:r>
              <a:rPr lang="en-ZA" i="1" dirty="0" smtClean="0"/>
              <a:t>“disciples” </a:t>
            </a:r>
            <a:r>
              <a:rPr lang="en-ZA" dirty="0" smtClean="0"/>
              <a:t>by continuing to </a:t>
            </a:r>
            <a:r>
              <a:rPr lang="en-ZA" i="1" dirty="0" smtClean="0"/>
              <a:t>“teach” </a:t>
            </a:r>
            <a:r>
              <a:rPr lang="en-ZA" dirty="0" smtClean="0"/>
              <a:t>His commandments: </a:t>
            </a:r>
          </a:p>
          <a:p>
            <a:pPr algn="ctr"/>
            <a:r>
              <a:rPr lang="en-ZA" i="1" dirty="0" smtClean="0">
                <a:solidFill>
                  <a:srgbClr val="004821"/>
                </a:solidFill>
              </a:rPr>
              <a:t>“Therefore, go and make taught ones of all the nations, immersing them in the Name of the Father and of the Son and of the Set-apart Spirit, teaching them to guard all that I have commanded you. And see, I am with you always, until the end of the age.” </a:t>
            </a:r>
            <a:r>
              <a:rPr lang="en-ZA" i="1" dirty="0" err="1" smtClean="0">
                <a:solidFill>
                  <a:srgbClr val="004821"/>
                </a:solidFill>
              </a:rPr>
              <a:t>Amĕn</a:t>
            </a:r>
            <a:r>
              <a:rPr lang="en-ZA" i="1" dirty="0" smtClean="0">
                <a:solidFill>
                  <a:srgbClr val="004821"/>
                </a:solidFill>
              </a:rPr>
              <a:t>.  </a:t>
            </a:r>
            <a:r>
              <a:rPr lang="en-ZA" b="1" i="1" dirty="0" smtClean="0">
                <a:solidFill>
                  <a:srgbClr val="004821"/>
                </a:solidFill>
              </a:rPr>
              <a:t>(Matthew 28:19-20)</a:t>
            </a:r>
          </a:p>
          <a:p>
            <a:r>
              <a:rPr lang="en-ZA" b="1" dirty="0" smtClean="0">
                <a:solidFill>
                  <a:srgbClr val="C00000"/>
                </a:solidFill>
              </a:rPr>
              <a:t>RAMBAM CONCERNING </a:t>
            </a:r>
            <a:r>
              <a:rPr lang="en-ZA" b="1" i="1" dirty="0" smtClean="0">
                <a:solidFill>
                  <a:srgbClr val="C00000"/>
                </a:solidFill>
              </a:rPr>
              <a:t>“TEACHING”</a:t>
            </a:r>
            <a:r>
              <a:rPr lang="en-ZA" b="1" dirty="0" smtClean="0">
                <a:solidFill>
                  <a:srgbClr val="C00000"/>
                </a:solidFill>
              </a:rPr>
              <a:t>: </a:t>
            </a:r>
            <a:r>
              <a:rPr lang="en-ZA" dirty="0" smtClean="0">
                <a:solidFill>
                  <a:srgbClr val="C00000"/>
                </a:solidFill>
              </a:rPr>
              <a:t>“Just as a person is commanded to honour and revere his father, so he is under an obligation to honour and revere his teacher, even to a greater extent than his father, for his father gave him life in this world, while his teacher who instructs him in wisdom secures for him life in the world to come.”</a:t>
            </a:r>
          </a:p>
          <a:p>
            <a:r>
              <a:rPr lang="en-ZA" dirty="0" err="1" smtClean="0"/>
              <a:t>Rambam’s</a:t>
            </a:r>
            <a:r>
              <a:rPr lang="en-ZA" dirty="0" smtClean="0"/>
              <a:t> comment fits in with the question of a rich ruler who came to </a:t>
            </a:r>
            <a:r>
              <a:rPr lang="he-IL" dirty="0" smtClean="0">
                <a:effectLst>
                  <a:outerShdw blurRad="38100" dist="38100" dir="2700000" algn="tl">
                    <a:srgbClr val="000000">
                      <a:alpha val="43137"/>
                    </a:srgbClr>
                  </a:outerShdw>
                </a:effectLst>
              </a:rPr>
              <a:t>יהושע</a:t>
            </a:r>
            <a:r>
              <a:rPr lang="en-ZA" dirty="0" smtClean="0"/>
              <a:t> as a teacher:</a:t>
            </a:r>
          </a:p>
          <a:p>
            <a:pPr algn="ctr"/>
            <a:r>
              <a:rPr lang="en-ZA" i="1" dirty="0" smtClean="0">
                <a:solidFill>
                  <a:srgbClr val="004821"/>
                </a:solidFill>
              </a:rPr>
              <a:t>And a certain ruler asked Him, saying, “Good Teacher, what shall I do to inherit everlasting life?” </a:t>
            </a:r>
            <a:r>
              <a:rPr lang="en-ZA" b="1" i="1" dirty="0" smtClean="0">
                <a:solidFill>
                  <a:srgbClr val="004821"/>
                </a:solidFill>
              </a:rPr>
              <a:t>(Luke 18:18)</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TEACHING OF CHILDREN</a:t>
            </a:r>
            <a:endParaRPr lang="en-ZA" dirty="0"/>
          </a:p>
        </p:txBody>
      </p:sp>
      <p:sp>
        <p:nvSpPr>
          <p:cNvPr id="3" name="Content Placeholder 2"/>
          <p:cNvSpPr>
            <a:spLocks noGrp="1"/>
          </p:cNvSpPr>
          <p:nvPr>
            <p:ph idx="1"/>
          </p:nvPr>
        </p:nvSpPr>
        <p:spPr/>
        <p:txBody>
          <a:bodyPr>
            <a:normAutofit lnSpcReduction="10000"/>
          </a:bodyPr>
          <a:lstStyle/>
          <a:p>
            <a:r>
              <a:rPr lang="en-ZA" dirty="0" smtClean="0"/>
              <a:t>Over and over again throughout the Gospels, </a:t>
            </a:r>
            <a:r>
              <a:rPr lang="he-IL" dirty="0" smtClean="0">
                <a:effectLst>
                  <a:outerShdw blurRad="38100" dist="38100" dir="2700000" algn="tl">
                    <a:srgbClr val="000000">
                      <a:alpha val="43137"/>
                    </a:srgbClr>
                  </a:outerShdw>
                </a:effectLst>
              </a:rPr>
              <a:t>יהושע</a:t>
            </a:r>
            <a:r>
              <a:rPr lang="en-ZA" dirty="0" smtClean="0"/>
              <a:t> was referred to as a teacher (rabbi). A teacher taught his disciples, but a parent was also defined in terms of teaching and instruction:</a:t>
            </a:r>
          </a:p>
          <a:p>
            <a:pPr algn="ctr"/>
            <a:r>
              <a:rPr lang="en-ZA" i="1" dirty="0" smtClean="0">
                <a:solidFill>
                  <a:srgbClr val="004821"/>
                </a:solidFill>
              </a:rPr>
              <a:t>“And these Words which I am commanding you today shall be in your heart, and you shall impress them upon your children, and shall speak of them when you sit in your house, and when you walk by the way, and when you lie down, and when you rise up</a:t>
            </a:r>
            <a:r>
              <a:rPr lang="en-ZA" b="1" i="1" dirty="0" smtClean="0">
                <a:solidFill>
                  <a:srgbClr val="004821"/>
                </a:solidFill>
              </a:rPr>
              <a:t>,  (Deuteronomy 6:6-7)</a:t>
            </a:r>
          </a:p>
          <a:p>
            <a:r>
              <a:rPr lang="en-ZA" dirty="0" smtClean="0"/>
              <a:t>Education of your children was such an important Torah concept that it is even given as the reason why Abraham was chosen as the father of the Hebrew faith:</a:t>
            </a:r>
          </a:p>
          <a:p>
            <a:pPr algn="ctr"/>
            <a:r>
              <a:rPr lang="en-ZA" i="1" dirty="0" smtClean="0">
                <a:solidFill>
                  <a:srgbClr val="004821"/>
                </a:solidFill>
              </a:rPr>
              <a:t>since </a:t>
            </a:r>
            <a:r>
              <a:rPr lang="en-ZA" i="1" dirty="0" err="1" smtClean="0">
                <a:solidFill>
                  <a:srgbClr val="004821"/>
                </a:solidFill>
              </a:rPr>
              <a:t>Aḇraham</a:t>
            </a:r>
            <a:r>
              <a:rPr lang="en-ZA" i="1" dirty="0" smtClean="0">
                <a:solidFill>
                  <a:srgbClr val="004821"/>
                </a:solidFill>
              </a:rPr>
              <a:t> is certainly going to become a great and mighty nation, and all the nations of the earth shall be blessed in him? “For I have known him, so that he commands his children and his household after him, to guard the way of </a:t>
            </a:r>
            <a:r>
              <a:rPr lang="he-IL" i="1" dirty="0" smtClean="0">
                <a:solidFill>
                  <a:srgbClr val="004821"/>
                </a:solidFill>
              </a:rPr>
              <a:t>יהוה</a:t>
            </a:r>
            <a:r>
              <a:rPr lang="en-ZA" i="1" dirty="0" smtClean="0">
                <a:solidFill>
                  <a:srgbClr val="004821"/>
                </a:solidFill>
              </a:rPr>
              <a:t>, to do righteousness and right-ruling, so that </a:t>
            </a:r>
            <a:r>
              <a:rPr lang="he-IL" i="1" dirty="0" smtClean="0">
                <a:solidFill>
                  <a:srgbClr val="004821"/>
                </a:solidFill>
              </a:rPr>
              <a:t>יהוה</a:t>
            </a:r>
            <a:r>
              <a:rPr lang="en-ZA" i="1" dirty="0" smtClean="0">
                <a:solidFill>
                  <a:srgbClr val="004821"/>
                </a:solidFill>
              </a:rPr>
              <a:t> brings to </a:t>
            </a:r>
            <a:r>
              <a:rPr lang="en-ZA" i="1" dirty="0" err="1" smtClean="0">
                <a:solidFill>
                  <a:srgbClr val="004821"/>
                </a:solidFill>
              </a:rPr>
              <a:t>Aḇraham</a:t>
            </a:r>
            <a:r>
              <a:rPr lang="en-ZA" i="1" dirty="0" smtClean="0">
                <a:solidFill>
                  <a:srgbClr val="004821"/>
                </a:solidFill>
              </a:rPr>
              <a:t> what He has spoken to him.” </a:t>
            </a:r>
          </a:p>
          <a:p>
            <a:pPr algn="ctr"/>
            <a:r>
              <a:rPr lang="en-US" b="1" i="1" dirty="0" smtClean="0">
                <a:solidFill>
                  <a:srgbClr val="004821"/>
                </a:solidFill>
              </a:rPr>
              <a:t>(Genesis 18:18-19)</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ABRAHAM (Side note)</a:t>
            </a:r>
            <a:endParaRPr lang="en-ZA" dirty="0"/>
          </a:p>
        </p:txBody>
      </p:sp>
      <p:sp>
        <p:nvSpPr>
          <p:cNvPr id="3" name="Content Placeholder 2"/>
          <p:cNvSpPr>
            <a:spLocks noGrp="1"/>
          </p:cNvSpPr>
          <p:nvPr>
            <p:ph idx="1"/>
          </p:nvPr>
        </p:nvSpPr>
        <p:spPr/>
        <p:txBody>
          <a:bodyPr>
            <a:normAutofit/>
          </a:bodyPr>
          <a:lstStyle/>
          <a:p>
            <a:r>
              <a:rPr lang="en-ZA" dirty="0" smtClean="0"/>
              <a:t>Abraham was therefore both a father and a teacher of righteousness. We know from reading his story that he taught more than just his biological children. He is spoken of by Paul as the “</a:t>
            </a:r>
            <a:r>
              <a:rPr lang="en-ZA" i="1" dirty="0" smtClean="0"/>
              <a:t>father of all those who believe” (believe what is taught by the teacher):</a:t>
            </a:r>
          </a:p>
          <a:p>
            <a:pPr algn="ctr"/>
            <a:r>
              <a:rPr lang="en-ZA" i="1" dirty="0" smtClean="0">
                <a:solidFill>
                  <a:srgbClr val="004821"/>
                </a:solidFill>
              </a:rPr>
              <a:t>And he received the sign of circumcision, a seal of the righteousness of the belief while in </a:t>
            </a:r>
            <a:r>
              <a:rPr lang="en-ZA" i="1" dirty="0" err="1" smtClean="0">
                <a:solidFill>
                  <a:srgbClr val="004821"/>
                </a:solidFill>
              </a:rPr>
              <a:t>uncircumcision</a:t>
            </a:r>
            <a:r>
              <a:rPr lang="en-ZA" i="1" dirty="0" smtClean="0">
                <a:solidFill>
                  <a:srgbClr val="004821"/>
                </a:solidFill>
              </a:rPr>
              <a:t>, for him to be a father of all those believing through </a:t>
            </a:r>
            <a:r>
              <a:rPr lang="en-ZA" i="1" dirty="0" err="1" smtClean="0">
                <a:solidFill>
                  <a:srgbClr val="004821"/>
                </a:solidFill>
              </a:rPr>
              <a:t>uncircumcision</a:t>
            </a:r>
            <a:r>
              <a:rPr lang="en-ZA" i="1" dirty="0" smtClean="0">
                <a:solidFill>
                  <a:srgbClr val="004821"/>
                </a:solidFill>
              </a:rPr>
              <a:t>, for righteousness to be reckoned to them also, and the father of circumcision to those who not only are of the circumcision, but who also walk in the steps of the belief which our father </a:t>
            </a:r>
            <a:r>
              <a:rPr lang="en-ZA" i="1" dirty="0" err="1" smtClean="0">
                <a:solidFill>
                  <a:srgbClr val="004821"/>
                </a:solidFill>
              </a:rPr>
              <a:t>Aḇraham</a:t>
            </a:r>
            <a:r>
              <a:rPr lang="en-ZA" i="1" dirty="0" smtClean="0">
                <a:solidFill>
                  <a:srgbClr val="004821"/>
                </a:solidFill>
              </a:rPr>
              <a:t> had in </a:t>
            </a:r>
            <a:r>
              <a:rPr lang="en-ZA" i="1" dirty="0" err="1" smtClean="0">
                <a:solidFill>
                  <a:srgbClr val="004821"/>
                </a:solidFill>
              </a:rPr>
              <a:t>uncircumcision</a:t>
            </a:r>
            <a:r>
              <a:rPr lang="en-ZA" i="1" dirty="0" smtClean="0">
                <a:solidFill>
                  <a:srgbClr val="004821"/>
                </a:solidFill>
              </a:rPr>
              <a:t>. </a:t>
            </a:r>
          </a:p>
          <a:p>
            <a:pPr algn="ctr"/>
            <a:r>
              <a:rPr lang="en-ZA" b="1" i="1" dirty="0" smtClean="0">
                <a:solidFill>
                  <a:srgbClr val="004821"/>
                </a:solidFill>
              </a:rPr>
              <a:t>(Romans 4:11-12)</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INHERITANCE</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We understand now that Torah does not focus on an inheritance for </a:t>
            </a:r>
            <a:r>
              <a:rPr lang="en-ZA" i="1" dirty="0" smtClean="0"/>
              <a:t>“biological children” </a:t>
            </a:r>
            <a:r>
              <a:rPr lang="en-ZA" dirty="0" smtClean="0"/>
              <a:t>because it is actually passed down to those </a:t>
            </a:r>
            <a:r>
              <a:rPr lang="en-ZA" i="1" dirty="0" smtClean="0"/>
              <a:t>“children of the faith” (who can be biological children) </a:t>
            </a:r>
            <a:r>
              <a:rPr lang="en-ZA" dirty="0" smtClean="0"/>
              <a:t>who would be </a:t>
            </a:r>
            <a:r>
              <a:rPr lang="en-ZA" i="1" dirty="0" smtClean="0"/>
              <a:t>“disciples of Torah”:</a:t>
            </a:r>
          </a:p>
          <a:p>
            <a:pPr algn="ctr">
              <a:lnSpc>
                <a:spcPts val="2100"/>
              </a:lnSpc>
            </a:pPr>
            <a:r>
              <a:rPr lang="en-ZA" i="1" dirty="0" smtClean="0">
                <a:solidFill>
                  <a:srgbClr val="004821"/>
                </a:solidFill>
              </a:rPr>
              <a:t>And this is the blessing with which </a:t>
            </a:r>
            <a:r>
              <a:rPr lang="en-ZA" i="1" dirty="0" err="1" smtClean="0">
                <a:solidFill>
                  <a:srgbClr val="004821"/>
                </a:solidFill>
              </a:rPr>
              <a:t>Mosheh</a:t>
            </a:r>
            <a:r>
              <a:rPr lang="en-ZA" i="1" dirty="0" smtClean="0">
                <a:solidFill>
                  <a:srgbClr val="004821"/>
                </a:solidFill>
              </a:rPr>
              <a:t> the man of Elohim blessed the children of </a:t>
            </a:r>
            <a:r>
              <a:rPr lang="en-ZA" i="1" dirty="0" err="1" smtClean="0">
                <a:solidFill>
                  <a:srgbClr val="004821"/>
                </a:solidFill>
              </a:rPr>
              <a:t>Yisra’ĕl</a:t>
            </a:r>
            <a:r>
              <a:rPr lang="en-ZA" i="1" dirty="0" smtClean="0">
                <a:solidFill>
                  <a:srgbClr val="004821"/>
                </a:solidFill>
              </a:rPr>
              <a:t> before his death. And he said, “</a:t>
            </a:r>
            <a:r>
              <a:rPr lang="he-IL" i="1" dirty="0" smtClean="0">
                <a:solidFill>
                  <a:srgbClr val="004821"/>
                </a:solidFill>
              </a:rPr>
              <a:t>יהוה</a:t>
            </a:r>
            <a:r>
              <a:rPr lang="en-ZA" i="1" dirty="0" smtClean="0">
                <a:solidFill>
                  <a:srgbClr val="004821"/>
                </a:solidFill>
              </a:rPr>
              <a:t> came from Sinai, and rose from </a:t>
            </a:r>
            <a:r>
              <a:rPr lang="en-ZA" i="1" dirty="0" err="1" smtClean="0">
                <a:solidFill>
                  <a:srgbClr val="004821"/>
                </a:solidFill>
              </a:rPr>
              <a:t>Sĕʽir</a:t>
            </a:r>
            <a:r>
              <a:rPr lang="en-ZA" i="1" dirty="0" smtClean="0">
                <a:solidFill>
                  <a:srgbClr val="004821"/>
                </a:solidFill>
              </a:rPr>
              <a:t> for them. He shone forth from Mount </a:t>
            </a:r>
            <a:r>
              <a:rPr lang="en-ZA" i="1" dirty="0" err="1" smtClean="0">
                <a:solidFill>
                  <a:srgbClr val="004821"/>
                </a:solidFill>
              </a:rPr>
              <a:t>Paran</a:t>
            </a:r>
            <a:r>
              <a:rPr lang="en-ZA" i="1" dirty="0" smtClean="0">
                <a:solidFill>
                  <a:srgbClr val="004821"/>
                </a:solidFill>
              </a:rPr>
              <a:t>, and came with ten thousands of set-apart ones – at His right hand a law of fire for them. Indeed, He loves the peoples, all His set-apart ones are in Your hand. And they, they sat down at Your feet, receiving Your Words. </a:t>
            </a:r>
            <a:r>
              <a:rPr lang="en-ZA" i="1" dirty="0" err="1" smtClean="0">
                <a:solidFill>
                  <a:srgbClr val="004821"/>
                </a:solidFill>
              </a:rPr>
              <a:t>Mosheh</a:t>
            </a:r>
            <a:r>
              <a:rPr lang="en-ZA" i="1" dirty="0" smtClean="0">
                <a:solidFill>
                  <a:srgbClr val="004821"/>
                </a:solidFill>
              </a:rPr>
              <a:t> commanded us a Torah, an inheritance of the assembly of </a:t>
            </a:r>
            <a:r>
              <a:rPr lang="en-ZA" i="1" dirty="0" err="1" smtClean="0">
                <a:solidFill>
                  <a:srgbClr val="004821"/>
                </a:solidFill>
              </a:rPr>
              <a:t>Yaʽaqob</a:t>
            </a:r>
            <a:r>
              <a:rPr lang="en-ZA" i="1" dirty="0" smtClean="0">
                <a:solidFill>
                  <a:srgbClr val="004821"/>
                </a:solidFill>
              </a:rPr>
              <a:t>̱. </a:t>
            </a:r>
            <a:r>
              <a:rPr lang="en-US" b="1" i="1" dirty="0" smtClean="0">
                <a:solidFill>
                  <a:srgbClr val="004821"/>
                </a:solidFill>
              </a:rPr>
              <a:t>(Deuteronomy 33:1-4)</a:t>
            </a:r>
          </a:p>
          <a:p>
            <a:pPr>
              <a:lnSpc>
                <a:spcPts val="2100"/>
              </a:lnSpc>
            </a:pPr>
            <a:r>
              <a:rPr lang="en-ZA" dirty="0" smtClean="0"/>
              <a:t>In Deuteronomy 33:4, Moshe describes Torah as an “</a:t>
            </a:r>
            <a:r>
              <a:rPr lang="en-ZA" i="1" dirty="0" smtClean="0"/>
              <a:t>inheritance” (</a:t>
            </a:r>
            <a:r>
              <a:rPr lang="en-ZA" i="1" dirty="0" err="1" smtClean="0"/>
              <a:t>morashah</a:t>
            </a:r>
            <a:r>
              <a:rPr lang="en-ZA" i="1" dirty="0" smtClean="0"/>
              <a:t>) </a:t>
            </a:r>
            <a:r>
              <a:rPr lang="en-ZA" dirty="0" smtClean="0"/>
              <a:t>passed down to the “</a:t>
            </a:r>
            <a:r>
              <a:rPr lang="en-ZA" i="1" dirty="0" smtClean="0"/>
              <a:t>congregation of Jacob”. </a:t>
            </a:r>
            <a:r>
              <a:rPr lang="en-ZA" dirty="0" smtClean="0"/>
              <a:t>To understand this inheritance, we will first take a look at the more common Hebrew word for inheritance – “</a:t>
            </a:r>
            <a:r>
              <a:rPr lang="en-ZA" i="1" dirty="0" err="1" smtClean="0"/>
              <a:t>nachalah</a:t>
            </a:r>
            <a:r>
              <a:rPr lang="en-ZA" i="1" dirty="0" smtClean="0"/>
              <a:t>”</a:t>
            </a:r>
            <a:r>
              <a:rPr lang="en-ZA" dirty="0" smtClean="0"/>
              <a:t>. “</a:t>
            </a:r>
            <a:r>
              <a:rPr lang="en-ZA" i="1" dirty="0" err="1" smtClean="0"/>
              <a:t>nachalah</a:t>
            </a:r>
            <a:r>
              <a:rPr lang="en-ZA" i="1" dirty="0" smtClean="0"/>
              <a:t>”</a:t>
            </a:r>
            <a:r>
              <a:rPr lang="en-ZA" dirty="0" smtClean="0"/>
              <a:t>. Is related to “</a:t>
            </a:r>
            <a:r>
              <a:rPr lang="en-ZA" i="1" dirty="0" err="1" smtClean="0"/>
              <a:t>nachal</a:t>
            </a:r>
            <a:r>
              <a:rPr lang="en-ZA" i="1" dirty="0" smtClean="0"/>
              <a:t>”</a:t>
            </a:r>
            <a:r>
              <a:rPr lang="en-ZA" dirty="0" smtClean="0"/>
              <a:t>, a word for a </a:t>
            </a:r>
            <a:r>
              <a:rPr lang="en-ZA" i="1" dirty="0" smtClean="0"/>
              <a:t>“river” </a:t>
            </a:r>
            <a:r>
              <a:rPr lang="en-ZA" dirty="0" smtClean="0"/>
              <a:t>or a </a:t>
            </a:r>
            <a:r>
              <a:rPr lang="en-ZA" i="1" dirty="0" smtClean="0"/>
              <a:t>“stream”. </a:t>
            </a:r>
            <a:r>
              <a:rPr lang="en-ZA" dirty="0" smtClean="0"/>
              <a:t>It signifies something passed down </a:t>
            </a:r>
            <a:r>
              <a:rPr lang="en-ZA" b="1" dirty="0" smtClean="0"/>
              <a:t>automatically</a:t>
            </a:r>
            <a:r>
              <a:rPr lang="en-ZA" dirty="0" smtClean="0"/>
              <a:t> across the generations, as a river’s water flows downstream.</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INHERITANCE </a:t>
            </a:r>
            <a:r>
              <a:rPr lang="en-ZA" sz="3200" dirty="0" smtClean="0"/>
              <a:t>CON’T</a:t>
            </a:r>
            <a:endParaRPr lang="en-ZA" sz="3200" dirty="0"/>
          </a:p>
        </p:txBody>
      </p:sp>
      <p:sp>
        <p:nvSpPr>
          <p:cNvPr id="3" name="Content Placeholder 2"/>
          <p:cNvSpPr>
            <a:spLocks noGrp="1"/>
          </p:cNvSpPr>
          <p:nvPr>
            <p:ph idx="1"/>
          </p:nvPr>
        </p:nvSpPr>
        <p:spPr/>
        <p:txBody>
          <a:bodyPr>
            <a:normAutofit/>
          </a:bodyPr>
          <a:lstStyle/>
          <a:p>
            <a:r>
              <a:rPr lang="en-ZA" dirty="0" smtClean="0"/>
              <a:t>The word used in Deuteronomy 33:3 “</a:t>
            </a:r>
            <a:r>
              <a:rPr lang="en-ZA" dirty="0" err="1" smtClean="0"/>
              <a:t>morashah</a:t>
            </a:r>
            <a:r>
              <a:rPr lang="en-ZA" dirty="0" smtClean="0"/>
              <a:t>” to describe the inheritance of Torah, describes something to which you have legitimate title, but which you need to react to in order to acquire. The inherited position “</a:t>
            </a:r>
            <a:r>
              <a:rPr lang="en-ZA" dirty="0" err="1" smtClean="0"/>
              <a:t>nachalah</a:t>
            </a:r>
            <a:r>
              <a:rPr lang="en-ZA" dirty="0" smtClean="0"/>
              <a:t>” of High Priest was handed down from father to son. As a teacher, Moshe was able to hand down the promise of the inheritance “</a:t>
            </a:r>
            <a:r>
              <a:rPr lang="en-ZA" dirty="0" err="1" smtClean="0"/>
              <a:t>morashah</a:t>
            </a:r>
            <a:r>
              <a:rPr lang="en-ZA" dirty="0" smtClean="0"/>
              <a:t>” to those who chose to become disciples of Torah.</a:t>
            </a:r>
          </a:p>
          <a:p>
            <a:r>
              <a:rPr lang="en-ZA" dirty="0" smtClean="0"/>
              <a:t>The sages make a beautiful observation. They point out that by a simple change in pronunciation – turning a shin (“</a:t>
            </a:r>
            <a:r>
              <a:rPr lang="en-ZA" dirty="0" err="1" smtClean="0"/>
              <a:t>sh</a:t>
            </a:r>
            <a:r>
              <a:rPr lang="en-ZA" dirty="0" smtClean="0"/>
              <a:t>”) into a sin (“s”), </a:t>
            </a:r>
            <a:r>
              <a:rPr lang="en-ZA" i="1" dirty="0" smtClean="0"/>
              <a:t>“inheritance” </a:t>
            </a:r>
            <a:r>
              <a:rPr lang="en-ZA" dirty="0" smtClean="0"/>
              <a:t>becomes </a:t>
            </a:r>
            <a:r>
              <a:rPr lang="en-ZA" i="1" dirty="0" smtClean="0"/>
              <a:t>“betrothal</a:t>
            </a:r>
            <a:r>
              <a:rPr lang="en-ZA" dirty="0" smtClean="0"/>
              <a:t>”. Thus Deuteronomy 33:4 could be read: </a:t>
            </a:r>
            <a:r>
              <a:rPr lang="en-ZA" i="1" dirty="0" smtClean="0">
                <a:solidFill>
                  <a:srgbClr val="C00000"/>
                </a:solidFill>
              </a:rPr>
              <a:t>Moshe commanded a Torah for us, a betrothal “</a:t>
            </a:r>
            <a:r>
              <a:rPr lang="en-ZA" i="1" dirty="0" err="1" smtClean="0">
                <a:solidFill>
                  <a:srgbClr val="C00000"/>
                </a:solidFill>
              </a:rPr>
              <a:t>morasah</a:t>
            </a:r>
            <a:r>
              <a:rPr lang="en-ZA" i="1" dirty="0" smtClean="0">
                <a:solidFill>
                  <a:srgbClr val="C00000"/>
                </a:solidFill>
              </a:rPr>
              <a:t>” of the congregation of Jacob.</a:t>
            </a:r>
          </a:p>
          <a:p>
            <a:r>
              <a:rPr lang="en-ZA" dirty="0" smtClean="0">
                <a:solidFill>
                  <a:schemeClr val="accent5">
                    <a:lumMod val="50000"/>
                  </a:schemeClr>
                </a:solidFill>
              </a:rPr>
              <a:t>As a side note, this is not a change in the ancient Torah scrolls, as these markings were added much later.</a:t>
            </a:r>
            <a:endParaRPr lang="en-ZA" dirty="0">
              <a:solidFill>
                <a:schemeClr val="accent5">
                  <a:lumMod val="50000"/>
                </a:schemeClr>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dirty="0" smtClean="0">
                <a:effectLst>
                  <a:outerShdw blurRad="38100" dist="38100" dir="2700000" algn="tl">
                    <a:srgbClr val="000000">
                      <a:alpha val="43137"/>
                    </a:srgbClr>
                  </a:outerShdw>
                </a:effectLst>
              </a:rPr>
              <a:t>יהושע</a:t>
            </a:r>
            <a:endParaRPr lang="en-ZA" sz="4800" dirty="0"/>
          </a:p>
        </p:txBody>
      </p:sp>
      <p:sp>
        <p:nvSpPr>
          <p:cNvPr id="3" name="Content Placeholder 2"/>
          <p:cNvSpPr>
            <a:spLocks noGrp="1"/>
          </p:cNvSpPr>
          <p:nvPr>
            <p:ph idx="1"/>
          </p:nvPr>
        </p:nvSpPr>
        <p:spPr/>
        <p:txBody>
          <a:bodyPr>
            <a:normAutofit/>
          </a:bodyPr>
          <a:lstStyle/>
          <a:p>
            <a:r>
              <a:rPr lang="en-ZA" dirty="0" smtClean="0"/>
              <a:t>Now to tie this to </a:t>
            </a:r>
            <a:r>
              <a:rPr lang="he-IL" dirty="0" smtClean="0">
                <a:effectLst>
                  <a:outerShdw blurRad="38100" dist="38100" dir="2700000" algn="tl">
                    <a:srgbClr val="000000">
                      <a:alpha val="43137"/>
                    </a:srgbClr>
                  </a:outerShdw>
                </a:effectLst>
              </a:rPr>
              <a:t>יהושע</a:t>
            </a:r>
            <a:r>
              <a:rPr lang="en-ZA" dirty="0" smtClean="0"/>
              <a:t> who is of the same essence as the Torah. He is the Word of </a:t>
            </a:r>
            <a:r>
              <a:rPr lang="he-IL" dirty="0" smtClean="0"/>
              <a:t>יהוה</a:t>
            </a:r>
            <a:r>
              <a:rPr lang="en-ZA" dirty="0" smtClean="0"/>
              <a:t>, made flesh. It is to Him that we are betrothed </a:t>
            </a:r>
            <a:r>
              <a:rPr lang="en-ZA" i="1" dirty="0" smtClean="0"/>
              <a:t>“</a:t>
            </a:r>
            <a:r>
              <a:rPr lang="en-ZA" i="1" dirty="0" err="1" smtClean="0"/>
              <a:t>morasah</a:t>
            </a:r>
            <a:r>
              <a:rPr lang="en-ZA" i="1" dirty="0" smtClean="0"/>
              <a:t>” </a:t>
            </a:r>
            <a:r>
              <a:rPr lang="en-ZA" dirty="0" smtClean="0"/>
              <a:t>and made ready for the marriage through the acceptance and practice of His Word (Torah):</a:t>
            </a:r>
          </a:p>
          <a:p>
            <a:pPr algn="ctr"/>
            <a:r>
              <a:rPr lang="en-ZA" i="1" dirty="0" smtClean="0">
                <a:solidFill>
                  <a:srgbClr val="004821"/>
                </a:solidFill>
              </a:rPr>
              <a:t>Husbands, love your wives, as Messiah also did love the assembly and gave Himself for it, in order to set it apart and cleanse it with the washing of water by the Word, in order to present it to Himself a splendid assembly, not having spot or wrinkle or any of this sort, but that it might be set-apart and blameless. </a:t>
            </a:r>
            <a:r>
              <a:rPr lang="en-ZA" b="1" i="1" dirty="0" smtClean="0">
                <a:solidFill>
                  <a:srgbClr val="004821"/>
                </a:solidFill>
              </a:rPr>
              <a:t>(Ephesians 5:25-27)</a:t>
            </a:r>
          </a:p>
          <a:p>
            <a:r>
              <a:rPr lang="en-ZA" dirty="0" smtClean="0"/>
              <a:t>What is the </a:t>
            </a:r>
            <a:r>
              <a:rPr lang="en-ZA" i="1" dirty="0" smtClean="0"/>
              <a:t>“physical inheritance” </a:t>
            </a:r>
            <a:r>
              <a:rPr lang="en-ZA" dirty="0" smtClean="0"/>
              <a:t>of Torah? The acceptance of Torah included the acquisition of a Promised Land. This promise also went all the way back to Abraham, the father of our faith:</a:t>
            </a:r>
          </a:p>
          <a:p>
            <a:pPr algn="ctr"/>
            <a:r>
              <a:rPr lang="en-ZA" i="1" dirty="0" smtClean="0">
                <a:solidFill>
                  <a:srgbClr val="004821"/>
                </a:solidFill>
              </a:rPr>
              <a:t>And He said to him, “I am </a:t>
            </a:r>
            <a:r>
              <a:rPr lang="he-IL" i="1" dirty="0" smtClean="0">
                <a:solidFill>
                  <a:srgbClr val="004821"/>
                </a:solidFill>
              </a:rPr>
              <a:t>יהוה</a:t>
            </a:r>
            <a:r>
              <a:rPr lang="en-ZA" i="1" dirty="0" smtClean="0">
                <a:solidFill>
                  <a:srgbClr val="004821"/>
                </a:solidFill>
              </a:rPr>
              <a:t>, who brought you out of Ur of the Chaldeans, to give you this land to inherit (</a:t>
            </a:r>
            <a:r>
              <a:rPr lang="en-ZA" i="1" dirty="0" err="1" smtClean="0">
                <a:solidFill>
                  <a:srgbClr val="004821"/>
                </a:solidFill>
              </a:rPr>
              <a:t>yarash</a:t>
            </a:r>
            <a:r>
              <a:rPr lang="en-ZA" i="1" dirty="0" smtClean="0">
                <a:solidFill>
                  <a:srgbClr val="004821"/>
                </a:solidFill>
              </a:rPr>
              <a:t>) it.” </a:t>
            </a:r>
            <a:r>
              <a:rPr lang="en-US" b="1" i="1" dirty="0" smtClean="0">
                <a:solidFill>
                  <a:srgbClr val="004821"/>
                </a:solidFill>
              </a:rPr>
              <a:t>(Genesis 15:7)</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PROPHETICALLY</a:t>
            </a:r>
            <a:endParaRPr lang="en-ZA" dirty="0"/>
          </a:p>
        </p:txBody>
      </p:sp>
      <p:sp>
        <p:nvSpPr>
          <p:cNvPr id="3" name="Content Placeholder 2"/>
          <p:cNvSpPr>
            <a:spLocks noGrp="1"/>
          </p:cNvSpPr>
          <p:nvPr>
            <p:ph idx="1"/>
          </p:nvPr>
        </p:nvSpPr>
        <p:spPr/>
        <p:txBody>
          <a:bodyPr>
            <a:normAutofit fontScale="25000" lnSpcReduction="20000"/>
          </a:bodyPr>
          <a:lstStyle/>
          <a:p>
            <a:r>
              <a:rPr lang="en-ZA" sz="8800" dirty="0" smtClean="0"/>
              <a:t>Obadiah speaks of the fulfilment of this inheritance </a:t>
            </a:r>
            <a:r>
              <a:rPr lang="en-ZA" sz="8800" i="1" dirty="0" smtClean="0"/>
              <a:t>(</a:t>
            </a:r>
            <a:r>
              <a:rPr lang="en-ZA" sz="8800" i="1" dirty="0" err="1" smtClean="0"/>
              <a:t>morashah</a:t>
            </a:r>
            <a:r>
              <a:rPr lang="en-ZA" sz="8800" i="1" dirty="0" smtClean="0"/>
              <a:t>): </a:t>
            </a:r>
            <a:r>
              <a:rPr lang="en-ZA" sz="8800" dirty="0" smtClean="0"/>
              <a:t> </a:t>
            </a:r>
          </a:p>
          <a:p>
            <a:pPr algn="ctr"/>
            <a:r>
              <a:rPr lang="en-ZA" sz="8800" i="1" dirty="0" smtClean="0">
                <a:solidFill>
                  <a:srgbClr val="004821"/>
                </a:solidFill>
              </a:rPr>
              <a:t>“For the day of </a:t>
            </a:r>
            <a:r>
              <a:rPr lang="he-IL" sz="8800" i="1" dirty="0" smtClean="0">
                <a:solidFill>
                  <a:srgbClr val="004821"/>
                </a:solidFill>
              </a:rPr>
              <a:t>יהוה</a:t>
            </a:r>
            <a:r>
              <a:rPr lang="en-ZA" sz="8800" i="1" dirty="0" smtClean="0">
                <a:solidFill>
                  <a:srgbClr val="004821"/>
                </a:solidFill>
              </a:rPr>
              <a:t> is near upon all the gentiles. As you have done, it shall be done to you, your reward shall come back on your own head. “For as you have drunk on my set-apart mountain, so do all the gentiles drink continually. And they shall drink and shall swallow, and they shall be as though they had never been. “But on Mount </a:t>
            </a:r>
            <a:r>
              <a:rPr lang="en-ZA" sz="8800" i="1" dirty="0" err="1" smtClean="0">
                <a:solidFill>
                  <a:srgbClr val="004821"/>
                </a:solidFill>
              </a:rPr>
              <a:t>Tsiyon</a:t>
            </a:r>
            <a:r>
              <a:rPr lang="en-ZA" sz="8800" i="1" dirty="0" smtClean="0">
                <a:solidFill>
                  <a:srgbClr val="004821"/>
                </a:solidFill>
              </a:rPr>
              <a:t> there shall be an escape, and they shall be set-apart. And the house of </a:t>
            </a:r>
            <a:r>
              <a:rPr lang="en-ZA" sz="8800" i="1" dirty="0" err="1" smtClean="0">
                <a:solidFill>
                  <a:srgbClr val="004821"/>
                </a:solidFill>
              </a:rPr>
              <a:t>Yaʽaqob</a:t>
            </a:r>
            <a:r>
              <a:rPr lang="en-ZA" sz="8800" i="1" dirty="0" smtClean="0">
                <a:solidFill>
                  <a:srgbClr val="004821"/>
                </a:solidFill>
              </a:rPr>
              <a:t>̱ shall possess their possessions. </a:t>
            </a:r>
            <a:r>
              <a:rPr lang="en-US" sz="8800" b="1" i="1" dirty="0" smtClean="0">
                <a:solidFill>
                  <a:srgbClr val="004821"/>
                </a:solidFill>
              </a:rPr>
              <a:t>(Obadiah 1:15-17) </a:t>
            </a:r>
          </a:p>
          <a:p>
            <a:r>
              <a:rPr lang="en-ZA" sz="8800" dirty="0" smtClean="0"/>
              <a:t>As Moshe passed on the inheritance to all of Jacob who were willing to be disciples of Torah, </a:t>
            </a:r>
            <a:r>
              <a:rPr lang="he-IL" sz="8800" dirty="0" smtClean="0"/>
              <a:t>יהוה</a:t>
            </a:r>
            <a:r>
              <a:rPr lang="en-ZA" sz="8800" dirty="0" smtClean="0"/>
              <a:t> answers Moshe’s plea and chooses Joshua (a shadow of </a:t>
            </a:r>
            <a:r>
              <a:rPr lang="he-IL" sz="8800" dirty="0" smtClean="0">
                <a:effectLst>
                  <a:outerShdw blurRad="38100" dist="38100" dir="2700000" algn="tl">
                    <a:srgbClr val="000000">
                      <a:alpha val="43137"/>
                    </a:srgbClr>
                  </a:outerShdw>
                </a:effectLst>
              </a:rPr>
              <a:t>יהושע</a:t>
            </a:r>
            <a:r>
              <a:rPr lang="en-ZA" sz="8800" dirty="0" smtClean="0"/>
              <a:t>) to bring His people into their physical inheritance:</a:t>
            </a:r>
          </a:p>
          <a:p>
            <a:pPr algn="ctr"/>
            <a:r>
              <a:rPr lang="en-ZA" sz="8800" i="1" dirty="0" smtClean="0">
                <a:solidFill>
                  <a:srgbClr val="004821"/>
                </a:solidFill>
              </a:rPr>
              <a:t>..“Take </a:t>
            </a:r>
            <a:r>
              <a:rPr lang="en-ZA" sz="8800" i="1" dirty="0" err="1" smtClean="0">
                <a:solidFill>
                  <a:srgbClr val="004821"/>
                </a:solidFill>
              </a:rPr>
              <a:t>Yehoshua</a:t>
            </a:r>
            <a:r>
              <a:rPr lang="en-ZA" sz="8800" i="1" dirty="0" smtClean="0">
                <a:solidFill>
                  <a:srgbClr val="004821"/>
                </a:solidFill>
              </a:rPr>
              <a:t> son of Nun with you, a man in whom is the Spirit. And you shall lay your hand on him, </a:t>
            </a:r>
            <a:r>
              <a:rPr lang="en-US" sz="8800" b="1" i="1" dirty="0" smtClean="0">
                <a:solidFill>
                  <a:srgbClr val="004821"/>
                </a:solidFill>
              </a:rPr>
              <a:t>(Numbers 27:18)</a:t>
            </a:r>
          </a:p>
          <a:p>
            <a:r>
              <a:rPr lang="en-ZA" sz="8800" dirty="0" smtClean="0"/>
              <a:t>The physical inheritance has a final fulfilment for the one betrothed:</a:t>
            </a:r>
          </a:p>
          <a:p>
            <a:pPr algn="ctr"/>
            <a:r>
              <a:rPr lang="en-ZA" sz="8800" i="1" dirty="0" smtClean="0">
                <a:solidFill>
                  <a:srgbClr val="004821"/>
                </a:solidFill>
              </a:rPr>
              <a:t>.. a renewed heaven and a renewed earth, for the former heaven and the former earth had passed away, and the sea is no more. .. the set-apart city, </a:t>
            </a:r>
            <a:r>
              <a:rPr lang="en-ZA" sz="8800" b="1" i="1" dirty="0" smtClean="0">
                <a:solidFill>
                  <a:srgbClr val="004821"/>
                </a:solidFill>
              </a:rPr>
              <a:t>renewed</a:t>
            </a:r>
            <a:r>
              <a:rPr lang="en-ZA" sz="8800" i="1" dirty="0" smtClean="0">
                <a:solidFill>
                  <a:srgbClr val="004821"/>
                </a:solidFill>
              </a:rPr>
              <a:t> </a:t>
            </a:r>
            <a:r>
              <a:rPr lang="en-ZA" sz="8800" i="1" dirty="0" err="1" smtClean="0">
                <a:solidFill>
                  <a:srgbClr val="004821"/>
                </a:solidFill>
              </a:rPr>
              <a:t>Yerushalayim</a:t>
            </a:r>
            <a:r>
              <a:rPr lang="en-ZA" sz="8800" i="1" dirty="0" smtClean="0">
                <a:solidFill>
                  <a:srgbClr val="004821"/>
                </a:solidFill>
              </a:rPr>
              <a:t>, .. out of the heaven from Elohim, prepared as a bride adorned for her husband. </a:t>
            </a:r>
            <a:r>
              <a:rPr lang="en-ZA" sz="8800" b="1" i="1" dirty="0" smtClean="0">
                <a:solidFill>
                  <a:srgbClr val="004821"/>
                </a:solidFill>
              </a:rPr>
              <a:t>(Revelation 21:1-2)</a:t>
            </a:r>
          </a:p>
          <a:p>
            <a:endParaRPr lang="en-ZA" dirty="0" smtClean="0"/>
          </a:p>
          <a:p>
            <a:endParaRPr lang="en-US" dirty="0" smtClean="0"/>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 SHEPHERD</a:t>
            </a:r>
            <a:endParaRPr lang="en-ZA" dirty="0"/>
          </a:p>
        </p:txBody>
      </p:sp>
      <p:sp>
        <p:nvSpPr>
          <p:cNvPr id="3" name="Content Placeholder 2"/>
          <p:cNvSpPr>
            <a:spLocks noGrp="1"/>
          </p:cNvSpPr>
          <p:nvPr>
            <p:ph idx="1"/>
          </p:nvPr>
        </p:nvSpPr>
        <p:spPr/>
        <p:txBody>
          <a:bodyPr>
            <a:normAutofit lnSpcReduction="10000"/>
          </a:bodyPr>
          <a:lstStyle/>
          <a:p>
            <a:r>
              <a:rPr lang="en-ZA" dirty="0" smtClean="0"/>
              <a:t>Moshe’s request for a replacement:</a:t>
            </a:r>
          </a:p>
          <a:p>
            <a:pPr algn="ct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spoke to </a:t>
            </a:r>
            <a:r>
              <a:rPr lang="he-IL" i="1" dirty="0" smtClean="0">
                <a:solidFill>
                  <a:srgbClr val="004821"/>
                </a:solidFill>
              </a:rPr>
              <a:t>יהוה</a:t>
            </a:r>
            <a:r>
              <a:rPr lang="en-US" i="1" dirty="0" smtClean="0">
                <a:solidFill>
                  <a:srgbClr val="004821"/>
                </a:solidFill>
              </a:rPr>
              <a:t>, saying, “Let </a:t>
            </a:r>
            <a:r>
              <a:rPr lang="he-IL" i="1" dirty="0" smtClean="0">
                <a:solidFill>
                  <a:srgbClr val="004821"/>
                </a:solidFill>
              </a:rPr>
              <a:t>יהוה</a:t>
            </a:r>
            <a:r>
              <a:rPr lang="en-ZA" i="1" dirty="0" smtClean="0">
                <a:solidFill>
                  <a:srgbClr val="004821"/>
                </a:solidFill>
              </a:rPr>
              <a:t>, the Elohim of the spirits of all flesh, appoint a man over the congregation, who goes out before them and comes in before them, who leads them out and brings them in, so that the congregation of </a:t>
            </a:r>
            <a:r>
              <a:rPr lang="he-IL" i="1" dirty="0" smtClean="0">
                <a:solidFill>
                  <a:srgbClr val="004821"/>
                </a:solidFill>
              </a:rPr>
              <a:t>יהוה</a:t>
            </a:r>
            <a:r>
              <a:rPr lang="en-ZA" i="1" dirty="0" smtClean="0">
                <a:solidFill>
                  <a:srgbClr val="004821"/>
                </a:solidFill>
              </a:rPr>
              <a:t> be not like sheep without a shepherd.” </a:t>
            </a:r>
            <a:r>
              <a:rPr lang="en-US" b="1" i="1" dirty="0" smtClean="0">
                <a:solidFill>
                  <a:srgbClr val="004821"/>
                </a:solidFill>
              </a:rPr>
              <a:t>(Numbers 27:15-17)</a:t>
            </a:r>
          </a:p>
          <a:p>
            <a:r>
              <a:rPr lang="en-ZA" dirty="0" smtClean="0"/>
              <a:t>Remember that when </a:t>
            </a:r>
            <a:r>
              <a:rPr lang="he-IL" dirty="0" smtClean="0"/>
              <a:t>הוה</a:t>
            </a:r>
            <a:r>
              <a:rPr lang="en-ZA" dirty="0" smtClean="0"/>
              <a:t> first called Moshe, he was a shepherd “</a:t>
            </a:r>
            <a:r>
              <a:rPr lang="en-ZA" i="1" dirty="0" smtClean="0"/>
              <a:t>tending the flock”:</a:t>
            </a:r>
          </a:p>
          <a:p>
            <a:pPr algn="ct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was shepherding the flock of </a:t>
            </a:r>
            <a:r>
              <a:rPr lang="en-ZA" i="1" dirty="0" err="1" smtClean="0">
                <a:solidFill>
                  <a:srgbClr val="004821"/>
                </a:solidFill>
              </a:rPr>
              <a:t>Yithro</a:t>
            </a:r>
            <a:r>
              <a:rPr lang="en-ZA" i="1" dirty="0" smtClean="0">
                <a:solidFill>
                  <a:srgbClr val="004821"/>
                </a:solidFill>
              </a:rPr>
              <a:t> his father-in-law, ... And the Messenger of </a:t>
            </a:r>
            <a:r>
              <a:rPr lang="he-IL" i="1" dirty="0" smtClean="0">
                <a:solidFill>
                  <a:srgbClr val="004821"/>
                </a:solidFill>
              </a:rPr>
              <a:t>יהוה</a:t>
            </a:r>
            <a:r>
              <a:rPr lang="en-ZA" i="1" dirty="0" smtClean="0">
                <a:solidFill>
                  <a:srgbClr val="004821"/>
                </a:solidFill>
              </a:rPr>
              <a:t> appeared to him in a flame of fire from the midst of a bush. .. and Elohim called to him from the midst of the bush and said, “</a:t>
            </a:r>
            <a:r>
              <a:rPr lang="en-ZA" i="1" dirty="0" err="1" smtClean="0">
                <a:solidFill>
                  <a:srgbClr val="004821"/>
                </a:solidFill>
              </a:rPr>
              <a:t>Mosheh</a:t>
            </a:r>
            <a:r>
              <a:rPr lang="en-ZA" i="1" dirty="0" smtClean="0">
                <a:solidFill>
                  <a:srgbClr val="004821"/>
                </a:solidFill>
              </a:rPr>
              <a:t>! </a:t>
            </a:r>
            <a:r>
              <a:rPr lang="en-ZA" i="1" dirty="0" err="1" smtClean="0">
                <a:solidFill>
                  <a:srgbClr val="004821"/>
                </a:solidFill>
              </a:rPr>
              <a:t>Mosheh</a:t>
            </a:r>
            <a:r>
              <a:rPr lang="en-ZA" i="1" dirty="0" smtClean="0">
                <a:solidFill>
                  <a:srgbClr val="004821"/>
                </a:solidFill>
              </a:rPr>
              <a:t>!” And he said, “Here I am.” </a:t>
            </a:r>
          </a:p>
          <a:p>
            <a:pPr algn="ctr"/>
            <a:r>
              <a:rPr lang="en-US" b="1" i="1" dirty="0" smtClean="0">
                <a:solidFill>
                  <a:srgbClr val="004821"/>
                </a:solidFill>
              </a:rPr>
              <a:t>(Exodus 3:1-4)</a:t>
            </a:r>
          </a:p>
          <a:p>
            <a:r>
              <a:rPr lang="en-US" dirty="0" smtClean="0"/>
              <a:t>Moshe is looking for another shepherd to lead the flock, but not just any shepherd?  </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MILITARY LEADER</a:t>
            </a:r>
            <a:endParaRPr lang="en-ZA" dirty="0"/>
          </a:p>
        </p:txBody>
      </p:sp>
      <p:sp>
        <p:nvSpPr>
          <p:cNvPr id="3" name="Content Placeholder 2"/>
          <p:cNvSpPr>
            <a:spLocks noGrp="1"/>
          </p:cNvSpPr>
          <p:nvPr>
            <p:ph idx="1"/>
          </p:nvPr>
        </p:nvSpPr>
        <p:spPr/>
        <p:txBody>
          <a:bodyPr>
            <a:normAutofit/>
          </a:bodyPr>
          <a:lstStyle/>
          <a:p>
            <a:r>
              <a:rPr lang="he-IL" dirty="0" smtClean="0"/>
              <a:t>יהוה</a:t>
            </a:r>
            <a:r>
              <a:rPr lang="en-ZA" dirty="0" smtClean="0"/>
              <a:t>’s reason for calling Moshe was to become a military leader (</a:t>
            </a:r>
            <a:r>
              <a:rPr lang="en-ZA" b="1" i="1" dirty="0" smtClean="0">
                <a:solidFill>
                  <a:srgbClr val="004821"/>
                </a:solidFill>
              </a:rPr>
              <a:t>Numbers 27:17 </a:t>
            </a:r>
            <a:r>
              <a:rPr lang="en-ZA" i="1" dirty="0" smtClean="0"/>
              <a:t>– </a:t>
            </a:r>
            <a:r>
              <a:rPr lang="en-ZA" i="1" dirty="0" smtClean="0">
                <a:solidFill>
                  <a:srgbClr val="004821"/>
                </a:solidFill>
              </a:rPr>
              <a:t>who goes out before them and comes in before them) </a:t>
            </a:r>
            <a:r>
              <a:rPr lang="en-ZA" dirty="0" smtClean="0"/>
              <a:t>who would rescue Israel from their oppressors and take them to the Promised Land:</a:t>
            </a:r>
          </a:p>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“I have indeed seen the oppression of My people who are in </a:t>
            </a:r>
            <a:r>
              <a:rPr lang="en-ZA" i="1" dirty="0" err="1" smtClean="0">
                <a:solidFill>
                  <a:srgbClr val="004821"/>
                </a:solidFill>
              </a:rPr>
              <a:t>Mitsrayim</a:t>
            </a:r>
            <a:r>
              <a:rPr lang="en-ZA" i="1" dirty="0" smtClean="0">
                <a:solidFill>
                  <a:srgbClr val="004821"/>
                </a:solidFill>
              </a:rPr>
              <a:t>, and have heard their cry because of their slave-drivers, for I know their sorrows. “And I have come down to deliver them from the hand of the </a:t>
            </a:r>
            <a:r>
              <a:rPr lang="en-ZA" i="1" dirty="0" err="1" smtClean="0">
                <a:solidFill>
                  <a:srgbClr val="004821"/>
                </a:solidFill>
              </a:rPr>
              <a:t>Mitsrites</a:t>
            </a:r>
            <a:r>
              <a:rPr lang="en-ZA" i="1" dirty="0" smtClean="0">
                <a:solidFill>
                  <a:srgbClr val="004821"/>
                </a:solidFill>
              </a:rPr>
              <a:t>, and to bring them up from that land to a good and spacious land, to a land flowing with milk and honey, .. “And now, come, I am sending you to Pharaoh, to bring My people, the children of </a:t>
            </a:r>
            <a:r>
              <a:rPr lang="en-ZA" i="1" dirty="0" err="1" smtClean="0">
                <a:solidFill>
                  <a:srgbClr val="004821"/>
                </a:solidFill>
              </a:rPr>
              <a:t>Yisra’ĕl</a:t>
            </a:r>
            <a:r>
              <a:rPr lang="en-ZA" i="1" dirty="0" smtClean="0">
                <a:solidFill>
                  <a:srgbClr val="004821"/>
                </a:solidFill>
              </a:rPr>
              <a:t>, out of </a:t>
            </a:r>
            <a:r>
              <a:rPr lang="en-ZA" i="1" dirty="0" err="1" smtClean="0">
                <a:solidFill>
                  <a:srgbClr val="004821"/>
                </a:solidFill>
              </a:rPr>
              <a:t>Mitsrayim</a:t>
            </a:r>
            <a:r>
              <a:rPr lang="en-ZA" i="1" dirty="0" smtClean="0">
                <a:solidFill>
                  <a:srgbClr val="004821"/>
                </a:solidFill>
              </a:rPr>
              <a:t>.” </a:t>
            </a:r>
            <a:r>
              <a:rPr lang="en-US" b="1" i="1" dirty="0" smtClean="0">
                <a:solidFill>
                  <a:srgbClr val="004821"/>
                </a:solidFill>
              </a:rPr>
              <a:t>(Exodus 3:7-10)</a:t>
            </a:r>
          </a:p>
          <a:p>
            <a:r>
              <a:rPr lang="en-ZA" dirty="0" smtClean="0"/>
              <a:t>Now that Moshe is about to die, he wants to make sure that </a:t>
            </a:r>
            <a:r>
              <a:rPr lang="he-IL" dirty="0" smtClean="0"/>
              <a:t>יהוה</a:t>
            </a:r>
            <a:r>
              <a:rPr lang="en-ZA" dirty="0" smtClean="0"/>
              <a:t> will appoint an appropriate shepherd to succeed him. As mentioned before, the ultimate answer to Moshe’s request will be </a:t>
            </a:r>
            <a:r>
              <a:rPr lang="he-IL" dirty="0" smtClean="0">
                <a:effectLst>
                  <a:outerShdw blurRad="38100" dist="38100" dir="2700000" algn="tl">
                    <a:srgbClr val="000000">
                      <a:alpha val="43137"/>
                    </a:srgbClr>
                  </a:outerShdw>
                </a:effectLst>
              </a:rPr>
              <a:t>יהושע</a:t>
            </a:r>
            <a:r>
              <a:rPr lang="en-ZA" dirty="0" smtClean="0"/>
              <a:t>, but for now </a:t>
            </a:r>
            <a:r>
              <a:rPr lang="he-IL" dirty="0" smtClean="0"/>
              <a:t>יהוה</a:t>
            </a:r>
            <a:r>
              <a:rPr lang="en-ZA" dirty="0" smtClean="0"/>
              <a:t> will choose a man to shadow the coming Messiah.</a:t>
            </a: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LEGENDS OF THE JEWS - 2 </a:t>
            </a:r>
            <a:endParaRPr lang="en-ZA" dirty="0"/>
          </a:p>
        </p:txBody>
      </p:sp>
      <p:sp>
        <p:nvSpPr>
          <p:cNvPr id="3" name="Content Placeholder 2"/>
          <p:cNvSpPr>
            <a:spLocks noGrp="1"/>
          </p:cNvSpPr>
          <p:nvPr>
            <p:ph idx="1"/>
          </p:nvPr>
        </p:nvSpPr>
        <p:spPr/>
        <p:txBody>
          <a:bodyPr/>
          <a:lstStyle/>
          <a:p>
            <a:r>
              <a:rPr lang="en-US" i="1" dirty="0" smtClean="0">
                <a:solidFill>
                  <a:srgbClr val="C00000"/>
                </a:solidFill>
              </a:rPr>
              <a:t>While the judges administered their stern offices, the tribe of Simeon approached their prince, </a:t>
            </a:r>
            <a:r>
              <a:rPr lang="en-US" i="1" dirty="0" err="1" smtClean="0">
                <a:solidFill>
                  <a:srgbClr val="C00000"/>
                </a:solidFill>
              </a:rPr>
              <a:t>Zimri</a:t>
            </a:r>
            <a:r>
              <a:rPr lang="en-US" i="1" dirty="0" smtClean="0">
                <a:solidFill>
                  <a:srgbClr val="C00000"/>
                </a:solidFill>
              </a:rPr>
              <a:t>, and said to him, “People are being executed, and thou </a:t>
            </a:r>
            <a:r>
              <a:rPr lang="en-US" i="1" dirty="0" err="1" smtClean="0">
                <a:solidFill>
                  <a:srgbClr val="C00000"/>
                </a:solidFill>
              </a:rPr>
              <a:t>sittest</a:t>
            </a:r>
            <a:r>
              <a:rPr lang="en-US" i="1" dirty="0" smtClean="0">
                <a:solidFill>
                  <a:srgbClr val="C00000"/>
                </a:solidFill>
              </a:rPr>
              <a:t> still as if nothing were going on.” He thereupon took with him twenty-four thousand men, and betook himself to </a:t>
            </a:r>
            <a:r>
              <a:rPr lang="en-US" i="1" dirty="0" err="1" smtClean="0">
                <a:solidFill>
                  <a:srgbClr val="C00000"/>
                </a:solidFill>
              </a:rPr>
              <a:t>Cozbi</a:t>
            </a:r>
            <a:r>
              <a:rPr lang="en-US" i="1" dirty="0" smtClean="0">
                <a:solidFill>
                  <a:srgbClr val="C00000"/>
                </a:solidFill>
              </a:rPr>
              <a:t>, </a:t>
            </a:r>
            <a:r>
              <a:rPr lang="en-US" i="1" dirty="0" err="1" smtClean="0">
                <a:solidFill>
                  <a:srgbClr val="C00000"/>
                </a:solidFill>
              </a:rPr>
              <a:t>Balak’s</a:t>
            </a:r>
            <a:r>
              <a:rPr lang="en-US" i="1" dirty="0" smtClean="0">
                <a:solidFill>
                  <a:srgbClr val="C00000"/>
                </a:solidFill>
              </a:rPr>
              <a:t> daughter, and without considering God or men, he requested her in the presence of many people to yield herself to him, to satisfy his evil desires. Now </a:t>
            </a:r>
            <a:r>
              <a:rPr lang="en-US" i="1" dirty="0" err="1" smtClean="0">
                <a:solidFill>
                  <a:srgbClr val="C00000"/>
                </a:solidFill>
              </a:rPr>
              <a:t>Balak</a:t>
            </a:r>
            <a:r>
              <a:rPr lang="en-US" i="1" dirty="0" smtClean="0">
                <a:solidFill>
                  <a:srgbClr val="C00000"/>
                </a:solidFill>
              </a:rPr>
              <a:t> had ordered his daughter </a:t>
            </a:r>
            <a:r>
              <a:rPr lang="en-US" i="1" dirty="0" err="1" smtClean="0">
                <a:solidFill>
                  <a:srgbClr val="C00000"/>
                </a:solidFill>
              </a:rPr>
              <a:t>Cozbi</a:t>
            </a:r>
            <a:r>
              <a:rPr lang="en-US" i="1" dirty="0" smtClean="0">
                <a:solidFill>
                  <a:srgbClr val="C00000"/>
                </a:solidFill>
              </a:rPr>
              <a:t> to employ her beauty only for the sake of enticing Moses, thinking, “Whatever evil may be decreed by God against Israel, Moses will be brought to naught, but if my daughter should succeed in seducing him to sin, then all Israel will be in my hand.” Hence </a:t>
            </a:r>
            <a:r>
              <a:rPr lang="en-US" i="1" dirty="0" err="1" smtClean="0">
                <a:solidFill>
                  <a:srgbClr val="C00000"/>
                </a:solidFill>
              </a:rPr>
              <a:t>Cozbi</a:t>
            </a:r>
            <a:r>
              <a:rPr lang="en-US" i="1" dirty="0" smtClean="0">
                <a:solidFill>
                  <a:srgbClr val="C00000"/>
                </a:solidFill>
              </a:rPr>
              <a:t> said to </a:t>
            </a:r>
            <a:r>
              <a:rPr lang="en-US" i="1" dirty="0" err="1" smtClean="0">
                <a:solidFill>
                  <a:srgbClr val="C00000"/>
                </a:solidFill>
              </a:rPr>
              <a:t>Zimri</a:t>
            </a:r>
            <a:r>
              <a:rPr lang="en-US" i="1" dirty="0" smtClean="0">
                <a:solidFill>
                  <a:srgbClr val="C00000"/>
                </a:solidFill>
              </a:rPr>
              <a:t>: “My father ordered me to be obedient to the wishes of Moses alone, and to none other; for he is a king, and so is my father, and a king’s daughter is fit for none but a king.”</a:t>
            </a:r>
            <a:endParaRPr lang="en-ZA" i="1" dirty="0" smtClean="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GOOD AND BAD SHEPHERD</a:t>
            </a:r>
            <a:endParaRPr lang="en-ZA" dirty="0"/>
          </a:p>
        </p:txBody>
      </p:sp>
      <p:sp>
        <p:nvSpPr>
          <p:cNvPr id="3" name="Content Placeholder 2"/>
          <p:cNvSpPr>
            <a:spLocks noGrp="1"/>
          </p:cNvSpPr>
          <p:nvPr>
            <p:ph idx="1"/>
          </p:nvPr>
        </p:nvSpPr>
        <p:spPr/>
        <p:txBody>
          <a:bodyPr>
            <a:normAutofit/>
          </a:bodyPr>
          <a:lstStyle/>
          <a:p>
            <a:r>
              <a:rPr lang="en-ZA" dirty="0" smtClean="0"/>
              <a:t>The Almighty often saw within the characteristics of a good shepherd the kind of traits that make for a good leader of His people. Jeremiah speaks of bad shepherds, but also declares that good shepherds will be raised up to feed the flock:</a:t>
            </a:r>
          </a:p>
          <a:p>
            <a:pPr algn="ctr"/>
            <a:r>
              <a:rPr lang="en-ZA" i="1" dirty="0" smtClean="0">
                <a:solidFill>
                  <a:srgbClr val="004821"/>
                </a:solidFill>
              </a:rPr>
              <a:t>“Woe to the shepherds destroying and scattering the sheep of My pasture!” declares </a:t>
            </a:r>
            <a:r>
              <a:rPr lang="he-IL" i="1" dirty="0" smtClean="0">
                <a:solidFill>
                  <a:srgbClr val="004821"/>
                </a:solidFill>
              </a:rPr>
              <a:t>יהוה</a:t>
            </a:r>
            <a:r>
              <a:rPr lang="en-ZA" i="1" dirty="0" smtClean="0">
                <a:solidFill>
                  <a:srgbClr val="004821"/>
                </a:solidFill>
              </a:rPr>
              <a:t>. Therefore thus said </a:t>
            </a:r>
            <a:r>
              <a:rPr lang="he-IL" i="1" dirty="0" smtClean="0">
                <a:solidFill>
                  <a:srgbClr val="004821"/>
                </a:solidFill>
              </a:rPr>
              <a:t>יהוה</a:t>
            </a:r>
            <a:r>
              <a:rPr lang="en-ZA" i="1" dirty="0" smtClean="0">
                <a:solidFill>
                  <a:srgbClr val="004821"/>
                </a:solidFill>
              </a:rPr>
              <a:t> Elohim of </a:t>
            </a:r>
            <a:r>
              <a:rPr lang="en-ZA" i="1" dirty="0" err="1" smtClean="0">
                <a:solidFill>
                  <a:srgbClr val="004821"/>
                </a:solidFill>
              </a:rPr>
              <a:t>Yisra’ĕl</a:t>
            </a:r>
            <a:r>
              <a:rPr lang="en-ZA" i="1" dirty="0" smtClean="0">
                <a:solidFill>
                  <a:srgbClr val="004821"/>
                </a:solidFill>
              </a:rPr>
              <a:t> against the shepherds who feed My people, “You have scattered My flock, driven them away, and have not tended them. See, I am punishing you for the evil of your deeds,” declares </a:t>
            </a:r>
            <a:r>
              <a:rPr lang="he-IL" i="1" dirty="0" smtClean="0">
                <a:solidFill>
                  <a:srgbClr val="004821"/>
                </a:solidFill>
              </a:rPr>
              <a:t>יהוה</a:t>
            </a:r>
            <a:r>
              <a:rPr lang="en-ZA" i="1" dirty="0" smtClean="0">
                <a:solidFill>
                  <a:srgbClr val="004821"/>
                </a:solidFill>
              </a:rPr>
              <a:t>. “Therefore I shall gather the remnant of My flock out of all the lands where I have driven them, and shall bring them back to their fold. And they shall bear and increase. “And I shall raise up shepherds over them, and they shall feed them. And they shall fear no more, nor be discouraged, nor shall they be lacking,” declares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(Jeremiah 23:1-4</a:t>
            </a:r>
            <a:r>
              <a:rPr lang="en-US" i="1" dirty="0" smtClean="0">
                <a:solidFill>
                  <a:srgbClr val="004821"/>
                </a:solidFill>
              </a:rPr>
              <a:t>)</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DAVID</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David is an example of a good shepherd. Samuel is sent to Jesse’s family to anoint the new king, and finally it is realized that it is the one tending sheep who is </a:t>
            </a:r>
            <a:r>
              <a:rPr lang="he-IL" dirty="0" smtClean="0"/>
              <a:t>יהוה</a:t>
            </a:r>
            <a:r>
              <a:rPr lang="en-ZA" dirty="0" smtClean="0"/>
              <a:t>’s chosen one:</a:t>
            </a:r>
          </a:p>
          <a:p>
            <a:pPr algn="ctr">
              <a:lnSpc>
                <a:spcPts val="2100"/>
              </a:lnSpc>
            </a:pPr>
            <a:r>
              <a:rPr lang="en-ZA" i="1" dirty="0" smtClean="0">
                <a:solidFill>
                  <a:srgbClr val="004821"/>
                </a:solidFill>
              </a:rPr>
              <a:t>And </a:t>
            </a:r>
            <a:r>
              <a:rPr lang="en-ZA" i="1" dirty="0" err="1" smtClean="0">
                <a:solidFill>
                  <a:srgbClr val="004821"/>
                </a:solidFill>
              </a:rPr>
              <a:t>Shemu’ĕl</a:t>
            </a:r>
            <a:r>
              <a:rPr lang="en-ZA" i="1" dirty="0" smtClean="0">
                <a:solidFill>
                  <a:srgbClr val="004821"/>
                </a:solidFill>
              </a:rPr>
              <a:t> said to </a:t>
            </a:r>
            <a:r>
              <a:rPr lang="en-ZA" i="1" dirty="0" err="1" smtClean="0">
                <a:solidFill>
                  <a:srgbClr val="004821"/>
                </a:solidFill>
              </a:rPr>
              <a:t>Yishai</a:t>
            </a:r>
            <a:r>
              <a:rPr lang="en-ZA" i="1" dirty="0" smtClean="0">
                <a:solidFill>
                  <a:srgbClr val="004821"/>
                </a:solidFill>
              </a:rPr>
              <a:t>, “Are these all the young men?” And he said, “There remains yet the youngest, and see, he is tending the sheep.” And </a:t>
            </a:r>
            <a:r>
              <a:rPr lang="en-ZA" i="1" dirty="0" err="1" smtClean="0">
                <a:solidFill>
                  <a:srgbClr val="004821"/>
                </a:solidFill>
              </a:rPr>
              <a:t>Shemu’ĕl</a:t>
            </a:r>
            <a:r>
              <a:rPr lang="en-ZA" i="1" dirty="0" smtClean="0">
                <a:solidFill>
                  <a:srgbClr val="004821"/>
                </a:solidFill>
              </a:rPr>
              <a:t> said to </a:t>
            </a:r>
            <a:r>
              <a:rPr lang="en-ZA" i="1" dirty="0" err="1" smtClean="0">
                <a:solidFill>
                  <a:srgbClr val="004821"/>
                </a:solidFill>
              </a:rPr>
              <a:t>Yishai</a:t>
            </a:r>
            <a:r>
              <a:rPr lang="en-ZA" i="1" dirty="0" smtClean="0">
                <a:solidFill>
                  <a:srgbClr val="004821"/>
                </a:solidFill>
              </a:rPr>
              <a:t>, “Send and bring him, for we do not turn round till he comes here.” </a:t>
            </a:r>
            <a:r>
              <a:rPr lang="en-ZA" b="1" i="1" dirty="0" smtClean="0">
                <a:solidFill>
                  <a:srgbClr val="004821"/>
                </a:solidFill>
              </a:rPr>
              <a:t>(1 Samuel 16:11)</a:t>
            </a:r>
          </a:p>
          <a:p>
            <a:pPr>
              <a:lnSpc>
                <a:spcPts val="2100"/>
              </a:lnSpc>
            </a:pPr>
            <a:r>
              <a:rPr lang="en-ZA" dirty="0" smtClean="0"/>
              <a:t>When David is trying to convince Saul that he can beat Goliath, he refers to his shepherding skills in the context of military strength:</a:t>
            </a:r>
          </a:p>
          <a:p>
            <a:pPr algn="ctr">
              <a:lnSpc>
                <a:spcPts val="2100"/>
              </a:lnSpc>
            </a:pPr>
            <a:r>
              <a:rPr lang="en-ZA" i="1" dirty="0" smtClean="0">
                <a:solidFill>
                  <a:srgbClr val="004821"/>
                </a:solidFill>
              </a:rPr>
              <a:t>Then </a:t>
            </a:r>
            <a:r>
              <a:rPr lang="en-ZA" i="1" dirty="0" err="1" smtClean="0">
                <a:solidFill>
                  <a:srgbClr val="004821"/>
                </a:solidFill>
              </a:rPr>
              <a:t>Dawid</a:t>
            </a:r>
            <a:r>
              <a:rPr lang="en-ZA" i="1" dirty="0" smtClean="0">
                <a:solidFill>
                  <a:srgbClr val="004821"/>
                </a:solidFill>
              </a:rPr>
              <a:t>̱ said to </a:t>
            </a:r>
            <a:r>
              <a:rPr lang="en-ZA" i="1" dirty="0" err="1" smtClean="0">
                <a:solidFill>
                  <a:srgbClr val="004821"/>
                </a:solidFill>
              </a:rPr>
              <a:t>Sha’ul</a:t>
            </a:r>
            <a:r>
              <a:rPr lang="en-ZA" i="1" dirty="0" smtClean="0">
                <a:solidFill>
                  <a:srgbClr val="004821"/>
                </a:solidFill>
              </a:rPr>
              <a:t>, “Your servant has been tending sheep for his father, and when a lion or a bear came and took a lamb out of the flock, I went out after it and smote it, and rescued it from its mouth. And when it rose against me, I caught it by its beard, and smote it and killed it. “Your servant has smitten both lion and bear. And this uncircumcised Philistine shall be like one of them, seeing he has reproached the armies of the living Elohim.” And </a:t>
            </a:r>
            <a:r>
              <a:rPr lang="en-ZA" i="1" dirty="0" err="1" smtClean="0">
                <a:solidFill>
                  <a:srgbClr val="004821"/>
                </a:solidFill>
              </a:rPr>
              <a:t>Dawid</a:t>
            </a:r>
            <a:r>
              <a:rPr lang="en-ZA" i="1" dirty="0" smtClean="0">
                <a:solidFill>
                  <a:srgbClr val="004821"/>
                </a:solidFill>
              </a:rPr>
              <a:t>̱ said, “</a:t>
            </a:r>
            <a:r>
              <a:rPr lang="he-IL" i="1" dirty="0" smtClean="0">
                <a:solidFill>
                  <a:srgbClr val="004821"/>
                </a:solidFill>
              </a:rPr>
              <a:t>יהוה</a:t>
            </a:r>
            <a:r>
              <a:rPr lang="en-ZA" i="1" dirty="0" smtClean="0">
                <a:solidFill>
                  <a:srgbClr val="004821"/>
                </a:solidFill>
              </a:rPr>
              <a:t>, who delivered me from the paw of the lion and from the paw of the bear, He does deliver me from the hand of this Philistine.” And </a:t>
            </a:r>
            <a:r>
              <a:rPr lang="en-ZA" i="1" dirty="0" err="1" smtClean="0">
                <a:solidFill>
                  <a:srgbClr val="004821"/>
                </a:solidFill>
              </a:rPr>
              <a:t>Sha’ul</a:t>
            </a:r>
            <a:r>
              <a:rPr lang="en-ZA" i="1" dirty="0" smtClean="0">
                <a:solidFill>
                  <a:srgbClr val="004821"/>
                </a:solidFill>
              </a:rPr>
              <a:t> said to </a:t>
            </a:r>
            <a:r>
              <a:rPr lang="en-ZA" i="1" dirty="0" err="1" smtClean="0">
                <a:solidFill>
                  <a:srgbClr val="004821"/>
                </a:solidFill>
              </a:rPr>
              <a:t>Dawid</a:t>
            </a:r>
            <a:r>
              <a:rPr lang="en-ZA" i="1" dirty="0" smtClean="0">
                <a:solidFill>
                  <a:srgbClr val="004821"/>
                </a:solidFill>
              </a:rPr>
              <a:t>̱, “Go, and </a:t>
            </a:r>
            <a:r>
              <a:rPr lang="he-IL" i="1" dirty="0" smtClean="0">
                <a:solidFill>
                  <a:srgbClr val="004821"/>
                </a:solidFill>
              </a:rPr>
              <a:t>יהוה</a:t>
            </a:r>
            <a:r>
              <a:rPr lang="en-US" i="1" dirty="0" smtClean="0">
                <a:solidFill>
                  <a:srgbClr val="004821"/>
                </a:solidFill>
              </a:rPr>
              <a:t> be with you</a:t>
            </a:r>
            <a:r>
              <a:rPr lang="en-US" b="1" i="1" dirty="0" smtClean="0">
                <a:solidFill>
                  <a:srgbClr val="004821"/>
                </a:solidFill>
              </a:rPr>
              <a:t>!” (1 Samuel 17:34-37)</a:t>
            </a:r>
          </a:p>
          <a:p>
            <a:pPr>
              <a:lnSpc>
                <a:spcPts val="21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EZEKIEL</a:t>
            </a:r>
            <a:endParaRPr lang="en-ZA" dirty="0"/>
          </a:p>
        </p:txBody>
      </p:sp>
      <p:sp>
        <p:nvSpPr>
          <p:cNvPr id="3" name="Content Placeholder 2"/>
          <p:cNvSpPr>
            <a:spLocks noGrp="1"/>
          </p:cNvSpPr>
          <p:nvPr>
            <p:ph idx="1"/>
          </p:nvPr>
        </p:nvSpPr>
        <p:spPr/>
        <p:txBody>
          <a:bodyPr/>
          <a:lstStyle/>
          <a:p>
            <a:r>
              <a:rPr lang="en-ZA" dirty="0" smtClean="0"/>
              <a:t>Ezekiel prophesied that in the end times there would be a scattered flock and it would be </a:t>
            </a:r>
            <a:r>
              <a:rPr lang="he-IL" dirty="0" smtClean="0"/>
              <a:t>יהוה</a:t>
            </a:r>
            <a:r>
              <a:rPr lang="en-ZA" dirty="0" smtClean="0"/>
              <a:t> Himself as a shepherd who would rescue them from all the places where they are scattered:</a:t>
            </a:r>
          </a:p>
          <a:p>
            <a:pPr algn="ctr"/>
            <a:r>
              <a:rPr lang="en-ZA" i="1" dirty="0" smtClean="0">
                <a:solidFill>
                  <a:srgbClr val="004821"/>
                </a:solidFill>
              </a:rPr>
              <a:t>‘For thus said the Master </a:t>
            </a:r>
            <a:r>
              <a:rPr lang="he-IL" i="1" dirty="0" smtClean="0">
                <a:solidFill>
                  <a:srgbClr val="004821"/>
                </a:solidFill>
              </a:rPr>
              <a:t>יהוה</a:t>
            </a:r>
            <a:r>
              <a:rPr lang="en-ZA" i="1" dirty="0" smtClean="0">
                <a:solidFill>
                  <a:srgbClr val="004821"/>
                </a:solidFill>
              </a:rPr>
              <a:t>, “See, I Myself shall search for My sheep and seek them out. “As a shepherd seeks out his flock on the day he is among his scattered sheep, so I shall seek out My sheep and deliver them from all the places where they were scattered in a day of cloud and thick darkness. “And I shall bring them out from the peoples and gather them from the lands, and shall bring them to their own land. And I shall feed them on the mountains of </a:t>
            </a:r>
            <a:r>
              <a:rPr lang="en-ZA" i="1" dirty="0" err="1" smtClean="0">
                <a:solidFill>
                  <a:srgbClr val="004821"/>
                </a:solidFill>
              </a:rPr>
              <a:t>Yisra’ĕl</a:t>
            </a:r>
            <a:r>
              <a:rPr lang="en-ZA" i="1" dirty="0" smtClean="0">
                <a:solidFill>
                  <a:srgbClr val="004821"/>
                </a:solidFill>
              </a:rPr>
              <a:t>, in the valleys, and in all the dwellings of the land. “In good pasture I shall feed them, and their fold shall be on the high mountains of </a:t>
            </a:r>
            <a:r>
              <a:rPr lang="en-ZA" i="1" dirty="0" err="1" smtClean="0">
                <a:solidFill>
                  <a:srgbClr val="004821"/>
                </a:solidFill>
              </a:rPr>
              <a:t>Yisra’ĕl</a:t>
            </a:r>
            <a:r>
              <a:rPr lang="en-ZA" i="1" dirty="0" smtClean="0">
                <a:solidFill>
                  <a:srgbClr val="004821"/>
                </a:solidFill>
              </a:rPr>
              <a:t>. They shall lie there in a good fold and feed in rich pasture on the mountains of </a:t>
            </a:r>
            <a:r>
              <a:rPr lang="en-ZA" i="1" dirty="0" err="1" smtClean="0">
                <a:solidFill>
                  <a:srgbClr val="004821"/>
                </a:solidFill>
              </a:rPr>
              <a:t>Yisra’ĕl</a:t>
            </a:r>
            <a:r>
              <a:rPr lang="en-ZA" i="1" dirty="0" smtClean="0">
                <a:solidFill>
                  <a:srgbClr val="004821"/>
                </a:solidFill>
              </a:rPr>
              <a:t>. </a:t>
            </a:r>
          </a:p>
          <a:p>
            <a:pPr algn="ctr"/>
            <a:r>
              <a:rPr lang="en-US" b="1" i="1" dirty="0" smtClean="0">
                <a:solidFill>
                  <a:srgbClr val="004821"/>
                </a:solidFill>
              </a:rPr>
              <a:t>(Ezekiel 34:11-14)</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SCATTERD SHEEP</a:t>
            </a:r>
            <a:endParaRPr lang="en-ZA" dirty="0"/>
          </a:p>
        </p:txBody>
      </p:sp>
      <p:sp>
        <p:nvSpPr>
          <p:cNvPr id="3" name="Content Placeholder 2"/>
          <p:cNvSpPr>
            <a:spLocks noGrp="1"/>
          </p:cNvSpPr>
          <p:nvPr>
            <p:ph idx="1"/>
          </p:nvPr>
        </p:nvSpPr>
        <p:spPr/>
        <p:txBody>
          <a:bodyPr>
            <a:normAutofit/>
          </a:bodyPr>
          <a:lstStyle/>
          <a:p>
            <a:r>
              <a:rPr lang="he-IL" dirty="0" smtClean="0"/>
              <a:t>יהושע</a:t>
            </a:r>
            <a:r>
              <a:rPr lang="en-ZA" dirty="0" smtClean="0"/>
              <a:t>, the Good Shepherd, picks up on this theme and begins to show how He will solve this problem of the scattered sheep, starting with </a:t>
            </a:r>
            <a:r>
              <a:rPr lang="en-ZA" i="1" dirty="0" smtClean="0"/>
              <a:t>“teaching”</a:t>
            </a:r>
            <a:r>
              <a:rPr lang="en-ZA" dirty="0" smtClean="0"/>
              <a:t> the people:</a:t>
            </a:r>
          </a:p>
          <a:p>
            <a:pPr marL="182563" indent="-182563">
              <a:buFont typeface="Arial" pitchFamily="34" charset="0"/>
              <a:buChar char="•"/>
            </a:pPr>
            <a:r>
              <a:rPr lang="en-ZA" i="1" dirty="0" smtClean="0">
                <a:solidFill>
                  <a:srgbClr val="004821"/>
                </a:solidFill>
              </a:rPr>
              <a:t>And having gone out, </a:t>
            </a:r>
            <a:r>
              <a:rPr lang="he-IL" i="1" dirty="0" smtClean="0">
                <a:solidFill>
                  <a:srgbClr val="004821"/>
                </a:solidFill>
              </a:rPr>
              <a:t>יהושע</a:t>
            </a:r>
            <a:r>
              <a:rPr lang="en-ZA" i="1" dirty="0" smtClean="0">
                <a:solidFill>
                  <a:srgbClr val="004821"/>
                </a:solidFill>
              </a:rPr>
              <a:t> saw a large crowd and was moved with compassion for them because they were like sheep not having a shepherd. And He began to teach them many matters. </a:t>
            </a:r>
            <a:r>
              <a:rPr lang="en-US" b="1" i="1" dirty="0" smtClean="0">
                <a:solidFill>
                  <a:srgbClr val="004821"/>
                </a:solidFill>
              </a:rPr>
              <a:t>(Mark 6:34)</a:t>
            </a:r>
          </a:p>
          <a:p>
            <a:pPr marL="182563" indent="-182563">
              <a:buFont typeface="Arial" pitchFamily="34" charset="0"/>
              <a:buChar char="•"/>
            </a:pPr>
            <a:r>
              <a:rPr lang="en-ZA" i="1" dirty="0" smtClean="0">
                <a:solidFill>
                  <a:srgbClr val="004821"/>
                </a:solidFill>
              </a:rPr>
              <a:t>And He answering, said, “I was not sent except to the lost sheep of the house of </a:t>
            </a:r>
            <a:r>
              <a:rPr lang="en-ZA" i="1" dirty="0" err="1" smtClean="0">
                <a:solidFill>
                  <a:srgbClr val="004821"/>
                </a:solidFill>
              </a:rPr>
              <a:t>Yisra’ĕl</a:t>
            </a:r>
            <a:r>
              <a:rPr lang="en-ZA" b="1" i="1" dirty="0" smtClean="0">
                <a:solidFill>
                  <a:srgbClr val="004821"/>
                </a:solidFill>
              </a:rPr>
              <a:t>.” (Matthew 15:24)</a:t>
            </a:r>
          </a:p>
          <a:p>
            <a:pPr marL="182563" indent="-182563">
              <a:buFont typeface="Arial" pitchFamily="34" charset="0"/>
              <a:buChar char="•"/>
            </a:pPr>
            <a:r>
              <a:rPr lang="en-ZA" i="1" dirty="0" smtClean="0">
                <a:solidFill>
                  <a:srgbClr val="004821"/>
                </a:solidFill>
              </a:rPr>
              <a:t>“I am the good shepherd. And I know Mine, and Mine know Me, even as the Father knows Me, and I know the Father. And I lay down My life for the sheep. “And other sheep I have which are not of this fold – I have to bring them as well, and they shall hear My voice, and there shall be one flock, one shepherd. </a:t>
            </a:r>
            <a:r>
              <a:rPr lang="en-ZA" b="1" i="1" dirty="0" smtClean="0">
                <a:solidFill>
                  <a:srgbClr val="004821"/>
                </a:solidFill>
              </a:rPr>
              <a:t>(John 10:14-16)</a:t>
            </a:r>
          </a:p>
          <a:p>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MOSHE AND DAVID</a:t>
            </a:r>
            <a:endParaRPr lang="en-ZA" dirty="0"/>
          </a:p>
        </p:txBody>
      </p:sp>
      <p:sp>
        <p:nvSpPr>
          <p:cNvPr id="3" name="Content Placeholder 2"/>
          <p:cNvSpPr>
            <a:spLocks noGrp="1"/>
          </p:cNvSpPr>
          <p:nvPr>
            <p:ph idx="1"/>
          </p:nvPr>
        </p:nvSpPr>
        <p:spPr/>
        <p:txBody>
          <a:bodyPr>
            <a:normAutofit/>
          </a:bodyPr>
          <a:lstStyle/>
          <a:p>
            <a:r>
              <a:rPr lang="en-ZA" dirty="0" smtClean="0"/>
              <a:t>Moshe and David both were good military leaders due to their shepherding skills. The Good Shepherd is also the Lamb of Elohim who will return as a victorious military leader:</a:t>
            </a:r>
          </a:p>
          <a:p>
            <a:pPr algn="ctr"/>
            <a:r>
              <a:rPr lang="en-ZA" i="1" dirty="0" smtClean="0">
                <a:solidFill>
                  <a:srgbClr val="004821"/>
                </a:solidFill>
              </a:rPr>
              <a:t>“They shall fight with the Lamb, and the Lamb shall overcome them, for He is Master of masters and Sovereign of sovereigns. And those with Him are called, and chosen, and trustworthy.” </a:t>
            </a:r>
            <a:r>
              <a:rPr lang="en-ZA" b="1" i="1" dirty="0" smtClean="0">
                <a:solidFill>
                  <a:srgbClr val="004821"/>
                </a:solidFill>
              </a:rPr>
              <a:t>(Revelation 17:14)</a:t>
            </a:r>
          </a:p>
          <a:p>
            <a:r>
              <a:rPr lang="he-IL" dirty="0" smtClean="0"/>
              <a:t>יהוה</a:t>
            </a:r>
            <a:r>
              <a:rPr lang="en-ZA" dirty="0" smtClean="0"/>
              <a:t> appointed Joshua to lead the people following the death of Moshe. He had walked with and was </a:t>
            </a:r>
            <a:r>
              <a:rPr lang="en-ZA" dirty="0" err="1" smtClean="0"/>
              <a:t>discipled</a:t>
            </a:r>
            <a:r>
              <a:rPr lang="en-ZA" dirty="0" smtClean="0"/>
              <a:t> by Moshe for 40 years in the wilderness. He was </a:t>
            </a:r>
            <a:r>
              <a:rPr lang="he-IL" dirty="0" smtClean="0"/>
              <a:t>יהוה</a:t>
            </a:r>
            <a:r>
              <a:rPr lang="en-ZA" dirty="0" smtClean="0"/>
              <a:t>’s choice of a shepherd for the people. He was also </a:t>
            </a:r>
            <a:r>
              <a:rPr lang="he-IL" dirty="0" smtClean="0"/>
              <a:t>יהוה</a:t>
            </a:r>
            <a:r>
              <a:rPr lang="en-ZA" dirty="0" smtClean="0"/>
              <a:t>’s choice for the military conquest which was soon to occur. Like </a:t>
            </a:r>
            <a:r>
              <a:rPr lang="he-IL" dirty="0" smtClean="0"/>
              <a:t>יהושע</a:t>
            </a:r>
            <a:r>
              <a:rPr lang="en-ZA" dirty="0" smtClean="0"/>
              <a:t>, we never saw Joshua tending actual sheep, but Moshe/Torah had tutored them and prepared them to be Shepherds of people.</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54</a:t>
            </a:fld>
            <a:endParaRPr lang="en-ZA"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SUMMARY</a:t>
            </a:r>
            <a:endParaRPr lang="en-ZA" dirty="0"/>
          </a:p>
        </p:txBody>
      </p:sp>
      <p:sp>
        <p:nvSpPr>
          <p:cNvPr id="3" name="Content Placeholder 2"/>
          <p:cNvSpPr>
            <a:spLocks noGrp="1"/>
          </p:cNvSpPr>
          <p:nvPr>
            <p:ph idx="1"/>
          </p:nvPr>
        </p:nvSpPr>
        <p:spPr/>
        <p:txBody>
          <a:bodyPr>
            <a:normAutofit/>
          </a:bodyPr>
          <a:lstStyle/>
          <a:p>
            <a:r>
              <a:rPr lang="en-ZA" dirty="0" smtClean="0"/>
              <a:t>Walking in the Torah is a prerequisite for entering the Promised Land. </a:t>
            </a:r>
            <a:r>
              <a:rPr lang="he-IL" dirty="0" smtClean="0"/>
              <a:t>יהושע</a:t>
            </a:r>
            <a:r>
              <a:rPr lang="en-ZA" dirty="0" smtClean="0"/>
              <a:t>’s Kingdom will be established under the Torah’s authority. But as we have seen, it is not Torah (Moshe) that takes us all the way home. Keeping Torah alone cannot establish the Kingdom. It was Joshua who led them into the Land, and thus we look forward to that day when </a:t>
            </a:r>
            <a:r>
              <a:rPr lang="he-IL" dirty="0" smtClean="0"/>
              <a:t>יהושע</a:t>
            </a:r>
            <a:r>
              <a:rPr lang="en-ZA" dirty="0" smtClean="0"/>
              <a:t> will bring us into our </a:t>
            </a:r>
            <a:r>
              <a:rPr lang="en-ZA" i="1" dirty="0" smtClean="0"/>
              <a:t>“inheritance”!</a:t>
            </a:r>
          </a:p>
          <a:p>
            <a:pPr marL="182563" indent="-182563">
              <a:buFont typeface="Arial" pitchFamily="34" charset="0"/>
              <a:buChar char="•"/>
            </a:pPr>
            <a:r>
              <a:rPr lang="en-ZA" dirty="0" smtClean="0"/>
              <a:t>The law could bring people close to the Kingdom of God, but </a:t>
            </a:r>
            <a:r>
              <a:rPr lang="he-IL" dirty="0" smtClean="0">
                <a:effectLst>
                  <a:outerShdw blurRad="38100" dist="38100" dir="2700000" algn="tl">
                    <a:srgbClr val="000000">
                      <a:alpha val="43137"/>
                    </a:srgbClr>
                  </a:outerShdw>
                </a:effectLst>
              </a:rPr>
              <a:t>יהושע</a:t>
            </a:r>
            <a:r>
              <a:rPr lang="en-ZA" dirty="0" smtClean="0"/>
              <a:t> would be needed to bring them into the kingdom.</a:t>
            </a:r>
          </a:p>
          <a:p>
            <a:pPr marL="182563" indent="-182563">
              <a:buFont typeface="Arial" pitchFamily="34" charset="0"/>
              <a:buChar char="•"/>
            </a:pPr>
            <a:r>
              <a:rPr lang="en-ZA" dirty="0" smtClean="0"/>
              <a:t>Moses earnestly wanted a successor who would accomplish what he could not do. Joshua accomplished the task. So also the law would need </a:t>
            </a:r>
            <a:r>
              <a:rPr lang="he-IL" dirty="0" smtClean="0">
                <a:effectLst>
                  <a:outerShdw blurRad="38100" dist="38100" dir="2700000" algn="tl">
                    <a:srgbClr val="000000">
                      <a:alpha val="43137"/>
                    </a:srgbClr>
                  </a:outerShdw>
                </a:effectLst>
              </a:rPr>
              <a:t>יהושע</a:t>
            </a:r>
            <a:r>
              <a:rPr lang="en-ZA" dirty="0" smtClean="0"/>
              <a:t> to fulfil it and open the door to the kingdom of heaven by the New Birth.</a:t>
            </a:r>
          </a:p>
          <a:p>
            <a:r>
              <a:rPr lang="en-ZA" dirty="0" smtClean="0"/>
              <a:t>Elohim has accomplished through His holy, perfect servant </a:t>
            </a:r>
            <a:r>
              <a:rPr lang="he-IL" dirty="0" smtClean="0">
                <a:effectLst>
                  <a:outerShdw blurRad="38100" dist="38100" dir="2700000" algn="tl">
                    <a:srgbClr val="000000">
                      <a:alpha val="43137"/>
                    </a:srgbClr>
                  </a:outerShdw>
                </a:effectLst>
              </a:rPr>
              <a:t>יהושע</a:t>
            </a:r>
            <a:r>
              <a:rPr lang="en-ZA" dirty="0" smtClean="0"/>
              <a:t> (Acts 13:39; Romans 8:3).</a:t>
            </a:r>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55</a:t>
            </a:fld>
            <a:endParaRPr lang="en-ZA"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APPOINTED TIMES</a:t>
            </a:r>
            <a:endParaRPr lang="en-ZA" dirty="0"/>
          </a:p>
        </p:txBody>
      </p:sp>
      <p:sp>
        <p:nvSpPr>
          <p:cNvPr id="3" name="Content Placeholder 2"/>
          <p:cNvSpPr>
            <a:spLocks noGrp="1"/>
          </p:cNvSpPr>
          <p:nvPr>
            <p:ph idx="1"/>
          </p:nvPr>
        </p:nvSpPr>
        <p:spPr/>
        <p:txBody>
          <a:bodyPr>
            <a:normAutofit lnSpcReduction="10000"/>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“Command the children of </a:t>
            </a:r>
            <a:r>
              <a:rPr lang="en-ZA" i="1" dirty="0" err="1" smtClean="0">
                <a:solidFill>
                  <a:srgbClr val="004821"/>
                </a:solidFill>
              </a:rPr>
              <a:t>Yisra’ĕl</a:t>
            </a:r>
            <a:r>
              <a:rPr lang="en-ZA" i="1" dirty="0" smtClean="0">
                <a:solidFill>
                  <a:srgbClr val="004821"/>
                </a:solidFill>
              </a:rPr>
              <a:t>, and you shall say to them, ‘Take heed to bring My offering, My food for My offerings made by fire as a sweet fragrance to Me, at their appointed time.’... </a:t>
            </a:r>
            <a:r>
              <a:rPr lang="en-US" b="1" i="1" dirty="0" smtClean="0">
                <a:solidFill>
                  <a:srgbClr val="004821"/>
                </a:solidFill>
              </a:rPr>
              <a:t>(Numbers 28:1-39:40)</a:t>
            </a:r>
          </a:p>
          <a:p>
            <a:r>
              <a:rPr lang="en-ZA" dirty="0" smtClean="0"/>
              <a:t>This listing of the offerings shows the order and the importance of the Feasts of </a:t>
            </a:r>
            <a:r>
              <a:rPr lang="he-IL" dirty="0" smtClean="0"/>
              <a:t>יהוה</a:t>
            </a:r>
            <a:r>
              <a:rPr lang="en-ZA" dirty="0" smtClean="0"/>
              <a:t>, and gives us a greater revelation and appreciation for them. </a:t>
            </a:r>
          </a:p>
          <a:p>
            <a:pPr marL="182563" indent="-182563">
              <a:buFont typeface="Arial" pitchFamily="34" charset="0"/>
              <a:buChar char="•"/>
            </a:pPr>
            <a:r>
              <a:rPr lang="en-ZA" dirty="0" smtClean="0"/>
              <a:t>The daily offerings were to be constant. In our own daily walks we are always to have the presence of</a:t>
            </a:r>
            <a:r>
              <a:rPr lang="he-IL" dirty="0" smtClean="0"/>
              <a:t> יהוה </a:t>
            </a:r>
            <a:r>
              <a:rPr lang="en-ZA" dirty="0" smtClean="0"/>
              <a:t>in our lives through the Living Torah, Yeshua.</a:t>
            </a:r>
          </a:p>
          <a:p>
            <a:pPr marL="182563" indent="-182563">
              <a:buFont typeface="Arial" pitchFamily="34" charset="0"/>
              <a:buChar char="•"/>
            </a:pPr>
            <a:r>
              <a:rPr lang="en-ZA" dirty="0" smtClean="0"/>
              <a:t>In the </a:t>
            </a:r>
            <a:r>
              <a:rPr lang="en-ZA" dirty="0" err="1" smtClean="0"/>
              <a:t>Aaronic</a:t>
            </a:r>
            <a:r>
              <a:rPr lang="en-ZA" dirty="0" smtClean="0"/>
              <a:t>/</a:t>
            </a:r>
            <a:r>
              <a:rPr lang="en-ZA" dirty="0" err="1" smtClean="0"/>
              <a:t>Levitical</a:t>
            </a:r>
            <a:r>
              <a:rPr lang="en-ZA" dirty="0" smtClean="0"/>
              <a:t> priesthood, the offerings were to serve for us. </a:t>
            </a:r>
          </a:p>
          <a:p>
            <a:pPr marL="182563" indent="-182563">
              <a:buFont typeface="Arial" pitchFamily="34" charset="0"/>
              <a:buChar char="•"/>
            </a:pPr>
            <a:r>
              <a:rPr lang="en-ZA" dirty="0" smtClean="0"/>
              <a:t>Under the Melchizedek order, the offerings were to elevate </a:t>
            </a:r>
            <a:r>
              <a:rPr lang="he-IL" dirty="0" smtClean="0">
                <a:effectLst>
                  <a:outerShdw blurRad="38100" dist="38100" dir="2700000" algn="tl">
                    <a:srgbClr val="000000">
                      <a:alpha val="43137"/>
                    </a:srgbClr>
                  </a:outerShdw>
                </a:effectLst>
              </a:rPr>
              <a:t>יהושע</a:t>
            </a:r>
            <a:r>
              <a:rPr lang="en-ZA" dirty="0" smtClean="0"/>
              <a:t>. Elevating and serving others brings the blessings and reveals the Messiah, the Living Torah in our midst. Our attitudes change when we implement this in our lives. </a:t>
            </a:r>
          </a:p>
          <a:p>
            <a:endParaRPr lang="en-ZA" dirty="0" smtClean="0"/>
          </a:p>
          <a:p>
            <a:endParaRPr lang="en-ZA" dirty="0" smtClean="0"/>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56</a:t>
            </a:fld>
            <a:endParaRPr lang="en-ZA"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DAILY OFFERINGS</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100"/>
              </a:lnSpc>
            </a:pPr>
            <a:r>
              <a:rPr lang="en-ZA" sz="8800" i="1" dirty="0" smtClean="0">
                <a:solidFill>
                  <a:srgbClr val="004821"/>
                </a:solidFill>
              </a:rPr>
              <a:t>‘“And you shall say to them, ‘This is the offering made by fire which you bring to </a:t>
            </a:r>
            <a:r>
              <a:rPr lang="he-IL" sz="8800" i="1" dirty="0" smtClean="0">
                <a:solidFill>
                  <a:srgbClr val="004821"/>
                </a:solidFill>
              </a:rPr>
              <a:t>יהוה</a:t>
            </a:r>
            <a:r>
              <a:rPr lang="en-ZA" sz="8800" i="1" dirty="0" smtClean="0">
                <a:solidFill>
                  <a:srgbClr val="004821"/>
                </a:solidFill>
              </a:rPr>
              <a:t>: two male lambs a year old, perfect ones, daily, a continual burnt offering. ‘The one lamb you prepare in the morning, and the other lamb you prepare between the evenings, ... ‘And on the Sabbath day two lambs a year old, perfect ones, and two-tenths of an </a:t>
            </a:r>
            <a:r>
              <a:rPr lang="en-ZA" sz="8800" i="1" dirty="0" err="1" smtClean="0">
                <a:solidFill>
                  <a:srgbClr val="004821"/>
                </a:solidFill>
              </a:rPr>
              <a:t>ĕphah</a:t>
            </a:r>
            <a:r>
              <a:rPr lang="en-ZA" sz="8800" i="1" dirty="0" smtClean="0">
                <a:solidFill>
                  <a:srgbClr val="004821"/>
                </a:solidFill>
              </a:rPr>
              <a:t> of fine flour as a grain offering, mixed with oil, with its drink offering, the burnt offering for every Sabbath, besides the continual burnt offering with its drink offering. </a:t>
            </a:r>
            <a:r>
              <a:rPr lang="en-US" sz="8800" b="1" i="1" dirty="0" smtClean="0">
                <a:solidFill>
                  <a:srgbClr val="004821"/>
                </a:solidFill>
              </a:rPr>
              <a:t>(Numbers 28:3-10)</a:t>
            </a:r>
          </a:p>
          <a:p>
            <a:pPr>
              <a:lnSpc>
                <a:spcPts val="2100"/>
              </a:lnSpc>
            </a:pPr>
            <a:r>
              <a:rPr lang="en-ZA" sz="8800" dirty="0" smtClean="0"/>
              <a:t>The Sabbath offerings were to be given along with the daily offerings of grain, oil and wine. We are told not to work or do our own thing on this day. We are told to keep our talk and actions appropriate for ministering in His inner court as a royal priesthood and a holy nation, from one sundown to the next. This changes lives. Every Sabbath </a:t>
            </a:r>
            <a:r>
              <a:rPr lang="he-IL" sz="8800" dirty="0" smtClean="0"/>
              <a:t>יהוה</a:t>
            </a:r>
            <a:r>
              <a:rPr lang="en-ZA" sz="8800" dirty="0" smtClean="0"/>
              <a:t> required double sacrifices to be offered. This being a foundational principle we should spend more time seeking him on Shabbat. </a:t>
            </a:r>
          </a:p>
          <a:p>
            <a:pPr>
              <a:lnSpc>
                <a:spcPts val="2100"/>
              </a:lnSpc>
            </a:pPr>
            <a:r>
              <a:rPr lang="en-ZA" sz="8800" b="1" dirty="0" smtClean="0"/>
              <a:t>AN IMPORTANT TRUTH: </a:t>
            </a:r>
            <a:r>
              <a:rPr lang="en-ZA" sz="8800" dirty="0" smtClean="0"/>
              <a:t>Keeping Torah is not about bondage (to a legalistic set of do’s and </a:t>
            </a:r>
            <a:r>
              <a:rPr lang="en-ZA" sz="8800" dirty="0" err="1" smtClean="0"/>
              <a:t>dont’s</a:t>
            </a:r>
            <a:r>
              <a:rPr lang="en-ZA" sz="8800" dirty="0" smtClean="0"/>
              <a:t>); it’s a vehicle to promote bonding (building loving relationship between man and his Creator, between man and his fellow man).</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57</a:t>
            </a:fld>
            <a:endParaRPr lang="en-ZA"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ROSH-HODESH – NEW MOON</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on the beginnings of your months you bring near a burnt offering to </a:t>
            </a:r>
            <a:r>
              <a:rPr lang="he-IL" i="1" dirty="0" smtClean="0">
                <a:solidFill>
                  <a:srgbClr val="004821"/>
                </a:solidFill>
              </a:rPr>
              <a:t>יהוה</a:t>
            </a:r>
            <a:r>
              <a:rPr lang="en-ZA" i="1" dirty="0" smtClean="0">
                <a:solidFill>
                  <a:srgbClr val="004821"/>
                </a:solidFill>
              </a:rPr>
              <a:t>: two young bulls and one ram, and seven lambs a year old, perfect ones; three-tenths of an </a:t>
            </a:r>
            <a:r>
              <a:rPr lang="en-ZA" i="1" dirty="0" err="1" smtClean="0">
                <a:solidFill>
                  <a:srgbClr val="004821"/>
                </a:solidFill>
              </a:rPr>
              <a:t>ĕphah</a:t>
            </a:r>
            <a:r>
              <a:rPr lang="en-ZA" i="1" dirty="0" smtClean="0">
                <a:solidFill>
                  <a:srgbClr val="004821"/>
                </a:solidFill>
              </a:rPr>
              <a:t> of fine flour as a grain offering, mixed with oil, for each bull; two-tenths of an </a:t>
            </a:r>
            <a:r>
              <a:rPr lang="en-ZA" i="1" dirty="0" err="1" smtClean="0">
                <a:solidFill>
                  <a:srgbClr val="004821"/>
                </a:solidFill>
              </a:rPr>
              <a:t>ĕphah</a:t>
            </a:r>
            <a:r>
              <a:rPr lang="en-ZA" i="1" dirty="0" smtClean="0">
                <a:solidFill>
                  <a:srgbClr val="004821"/>
                </a:solidFill>
              </a:rPr>
              <a:t> of fine flour as a grain offering, mixed with oil, for the one ram; and one-tenth of an </a:t>
            </a:r>
            <a:r>
              <a:rPr lang="en-ZA" i="1" dirty="0" err="1" smtClean="0">
                <a:solidFill>
                  <a:srgbClr val="004821"/>
                </a:solidFill>
              </a:rPr>
              <a:t>ĕphah</a:t>
            </a:r>
            <a:r>
              <a:rPr lang="en-ZA" i="1" dirty="0" smtClean="0">
                <a:solidFill>
                  <a:srgbClr val="004821"/>
                </a:solidFill>
              </a:rPr>
              <a:t> of fine flour, mixed with oil, as a grain offering for each lamb, as a burnt offering of sweet fragrance, an offering made by fire to </a:t>
            </a:r>
            <a:r>
              <a:rPr lang="he-IL" i="1" dirty="0" smtClean="0">
                <a:solidFill>
                  <a:srgbClr val="004821"/>
                </a:solidFill>
              </a:rPr>
              <a:t>יהוה</a:t>
            </a:r>
            <a:r>
              <a:rPr lang="en-ZA" i="1" dirty="0" smtClean="0">
                <a:solidFill>
                  <a:srgbClr val="004821"/>
                </a:solidFill>
              </a:rPr>
              <a:t>. ‘And their drink offering is half a </a:t>
            </a:r>
            <a:r>
              <a:rPr lang="en-ZA" i="1" dirty="0" err="1" smtClean="0">
                <a:solidFill>
                  <a:srgbClr val="004821"/>
                </a:solidFill>
              </a:rPr>
              <a:t>hin</a:t>
            </a:r>
            <a:r>
              <a:rPr lang="en-ZA" i="1" dirty="0" smtClean="0">
                <a:solidFill>
                  <a:srgbClr val="004821"/>
                </a:solidFill>
              </a:rPr>
              <a:t> of wine for a bull, and one-third of a </a:t>
            </a:r>
            <a:r>
              <a:rPr lang="en-ZA" i="1" dirty="0" err="1" smtClean="0">
                <a:solidFill>
                  <a:srgbClr val="004821"/>
                </a:solidFill>
              </a:rPr>
              <a:t>hin</a:t>
            </a:r>
            <a:r>
              <a:rPr lang="en-ZA" i="1" dirty="0" smtClean="0">
                <a:solidFill>
                  <a:srgbClr val="004821"/>
                </a:solidFill>
              </a:rPr>
              <a:t> for a ram, and one-fourth of a </a:t>
            </a:r>
            <a:r>
              <a:rPr lang="en-ZA" i="1" dirty="0" err="1" smtClean="0">
                <a:solidFill>
                  <a:srgbClr val="004821"/>
                </a:solidFill>
              </a:rPr>
              <a:t>hin</a:t>
            </a:r>
            <a:r>
              <a:rPr lang="en-ZA" i="1" dirty="0" smtClean="0">
                <a:solidFill>
                  <a:srgbClr val="004821"/>
                </a:solidFill>
              </a:rPr>
              <a:t> for a lamb. This is the burnt offering for each month throughout the months of the year, and one male goat as a sin offering to </a:t>
            </a:r>
            <a:r>
              <a:rPr lang="he-IL" i="1" dirty="0" smtClean="0">
                <a:solidFill>
                  <a:srgbClr val="004821"/>
                </a:solidFill>
              </a:rPr>
              <a:t>יהוה</a:t>
            </a:r>
            <a:r>
              <a:rPr lang="en-ZA" i="1" dirty="0" smtClean="0">
                <a:solidFill>
                  <a:srgbClr val="004821"/>
                </a:solidFill>
              </a:rPr>
              <a:t> is prepared, besides the continual burnt offering and its drink offering</a:t>
            </a:r>
            <a:r>
              <a:rPr lang="en-ZA" b="1" i="1" dirty="0" smtClean="0">
                <a:solidFill>
                  <a:srgbClr val="004821"/>
                </a:solidFill>
              </a:rPr>
              <a:t>. </a:t>
            </a:r>
            <a:r>
              <a:rPr lang="en-US" b="1" i="1" dirty="0" smtClean="0">
                <a:solidFill>
                  <a:srgbClr val="004821"/>
                </a:solidFill>
              </a:rPr>
              <a:t>(Numbers 28:11-15)</a:t>
            </a:r>
          </a:p>
          <a:p>
            <a:r>
              <a:rPr lang="en-ZA" dirty="0" smtClean="0"/>
              <a:t>It is a celebration of monthly </a:t>
            </a:r>
            <a:r>
              <a:rPr lang="en-ZA" i="1" dirty="0" smtClean="0"/>
              <a:t>"new beginnings"</a:t>
            </a:r>
            <a:r>
              <a:rPr lang="en-ZA" dirty="0" smtClean="0"/>
              <a:t> and regular </a:t>
            </a:r>
            <a:r>
              <a:rPr lang="en-ZA" i="1" dirty="0" smtClean="0"/>
              <a:t>"renewed consecrations" </a:t>
            </a:r>
            <a:r>
              <a:rPr lang="en-ZA" dirty="0" smtClean="0"/>
              <a:t>to </a:t>
            </a:r>
            <a:r>
              <a:rPr lang="he-IL" dirty="0" smtClean="0"/>
              <a:t>יהוה</a:t>
            </a:r>
            <a:r>
              <a:rPr lang="en-ZA" dirty="0" smtClean="0"/>
              <a:t>.</a:t>
            </a:r>
          </a:p>
          <a:p>
            <a:endParaRPr lang="en-ZA" dirty="0" smtClean="0"/>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58</a:t>
            </a:fld>
            <a:endParaRPr lang="en-ZA"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NEW MOON FESTIVAL</a:t>
            </a:r>
            <a:endParaRPr lang="en-ZA" dirty="0"/>
          </a:p>
        </p:txBody>
      </p:sp>
      <p:sp>
        <p:nvSpPr>
          <p:cNvPr id="3" name="Content Placeholder 2"/>
          <p:cNvSpPr>
            <a:spLocks noGrp="1"/>
          </p:cNvSpPr>
          <p:nvPr>
            <p:ph idx="1"/>
          </p:nvPr>
        </p:nvSpPr>
        <p:spPr/>
        <p:txBody>
          <a:bodyPr>
            <a:normAutofit lnSpcReduction="10000"/>
          </a:bodyPr>
          <a:lstStyle/>
          <a:p>
            <a:r>
              <a:rPr lang="en-ZA" b="1" dirty="0" smtClean="0"/>
              <a:t>NUMBERS 28:11-15: </a:t>
            </a:r>
            <a:r>
              <a:rPr lang="en-ZA" dirty="0" smtClean="0"/>
              <a:t>If not for the New Moon celebration regulated and sanctified, it would have become to Israel an irresistible lure to idolatry, a companion of astrology, and an unsolicited cyclical invitation to superstition. In 1 Samuel 20:5 we find the new moon as a day of social gathering. In 2 Kings 4:23, it is a day of religious gathering. From other passages we discover that the new moon became to the month what the Sabbath was to the week--a day of worship and rest (Isa. 66:23; Ezek. 46:1; Amos 8:5). If we do not know when the New Moon is, we will miss </a:t>
            </a:r>
            <a:r>
              <a:rPr lang="he-IL" dirty="0" smtClean="0"/>
              <a:t>יהוה</a:t>
            </a:r>
            <a:r>
              <a:rPr lang="en-ZA" dirty="0" smtClean="0"/>
              <a:t>’s feast days, all seven of them.</a:t>
            </a:r>
          </a:p>
          <a:p>
            <a:r>
              <a:rPr lang="en-ZA" dirty="0" smtClean="0"/>
              <a:t>It is the New Moon that ushers in the Bridegroom to meet the bride (Matthew 25). We are to blow the silver trumpets each Rosh </a:t>
            </a:r>
            <a:r>
              <a:rPr lang="en-ZA" dirty="0" err="1" smtClean="0"/>
              <a:t>Chodesh</a:t>
            </a:r>
            <a:r>
              <a:rPr lang="en-ZA" dirty="0" smtClean="0"/>
              <a:t> as a call to come and celebrate twelve moons for the Twelve Tribes of Israel and their companions. The seventh New Moon trumpet blast also marks the Feast of Yom </a:t>
            </a:r>
            <a:r>
              <a:rPr lang="en-ZA" dirty="0" err="1" smtClean="0"/>
              <a:t>Teruah</a:t>
            </a:r>
            <a:r>
              <a:rPr lang="en-ZA" dirty="0" smtClean="0"/>
              <a:t>. It is this day of trumpet blowing, if we miss the sighting of this New Moon on this day, we may miss the coming of </a:t>
            </a:r>
            <a:r>
              <a:rPr lang="he-IL" dirty="0" smtClean="0">
                <a:effectLst>
                  <a:outerShdw blurRad="38100" dist="38100" dir="2700000" algn="tl">
                    <a:srgbClr val="000000">
                      <a:alpha val="43137"/>
                    </a:srgbClr>
                  </a:outerShdw>
                </a:effectLst>
              </a:rPr>
              <a:t>יהושע</a:t>
            </a:r>
            <a:r>
              <a:rPr lang="en-ZA" dirty="0" smtClean="0"/>
              <a:t> and the wedding.</a:t>
            </a:r>
          </a:p>
        </p:txBody>
      </p:sp>
      <p:sp>
        <p:nvSpPr>
          <p:cNvPr id="4" name="Slide Number Placeholder 3"/>
          <p:cNvSpPr>
            <a:spLocks noGrp="1"/>
          </p:cNvSpPr>
          <p:nvPr>
            <p:ph type="sldNum" sz="quarter" idx="12"/>
          </p:nvPr>
        </p:nvSpPr>
        <p:spPr/>
        <p:txBody>
          <a:bodyPr/>
          <a:lstStyle/>
          <a:p>
            <a:fld id="{715B7D16-8FAD-4D2D-B977-107333E7495D}" type="slidenum">
              <a:rPr lang="en-ZA" smtClean="0"/>
              <a:pPr/>
              <a:t>59</a:t>
            </a:fld>
            <a:endParaRPr lang="en-ZA"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LEGENDS OF THE JEWS -3 </a:t>
            </a:r>
            <a:endParaRPr lang="en-ZA" dirty="0"/>
          </a:p>
        </p:txBody>
      </p:sp>
      <p:sp>
        <p:nvSpPr>
          <p:cNvPr id="3" name="Content Placeholder 2"/>
          <p:cNvSpPr>
            <a:spLocks noGrp="1"/>
          </p:cNvSpPr>
          <p:nvPr>
            <p:ph idx="1"/>
          </p:nvPr>
        </p:nvSpPr>
        <p:spPr/>
        <p:txBody>
          <a:bodyPr/>
          <a:lstStyle/>
          <a:p>
            <a:r>
              <a:rPr lang="en-US" i="1" dirty="0" err="1" smtClean="0">
                <a:solidFill>
                  <a:srgbClr val="C00000"/>
                </a:solidFill>
              </a:rPr>
              <a:t>Zimri</a:t>
            </a:r>
            <a:r>
              <a:rPr lang="en-US" i="1" dirty="0" smtClean="0">
                <a:solidFill>
                  <a:srgbClr val="C00000"/>
                </a:solidFill>
              </a:rPr>
              <a:t>, however, replied: “I am a greater man the Moses, for he is chief only of the third tribe of Israel, whereas I am prince of the tribe of Simeon, the second of the Israelite tribes, and if thou wilt, I will convince thee that I am a greater man than Moses, for I will take thee to myself in his presence, without paying attention to his prohibition.”</a:t>
            </a:r>
            <a:endParaRPr lang="en-ZA" i="1" dirty="0" smtClean="0">
              <a:solidFill>
                <a:srgbClr val="C00000"/>
              </a:solidFill>
            </a:endParaRPr>
          </a:p>
          <a:p>
            <a:r>
              <a:rPr lang="en-US" i="1" dirty="0" err="1" smtClean="0">
                <a:solidFill>
                  <a:srgbClr val="C00000"/>
                </a:solidFill>
              </a:rPr>
              <a:t>Zimri</a:t>
            </a:r>
            <a:r>
              <a:rPr lang="en-US" i="1" dirty="0" smtClean="0">
                <a:solidFill>
                  <a:srgbClr val="C00000"/>
                </a:solidFill>
              </a:rPr>
              <a:t> then seized </a:t>
            </a:r>
            <a:r>
              <a:rPr lang="en-US" i="1" dirty="0" err="1" smtClean="0">
                <a:solidFill>
                  <a:srgbClr val="C00000"/>
                </a:solidFill>
              </a:rPr>
              <a:t>Cozbi</a:t>
            </a:r>
            <a:r>
              <a:rPr lang="en-US" i="1" dirty="0" smtClean="0">
                <a:solidFill>
                  <a:srgbClr val="C00000"/>
                </a:solidFill>
              </a:rPr>
              <a:t> by the locks of her hair, and brought her before Moses, whom he then addressed as follows: “Tell me, son of </a:t>
            </a:r>
            <a:r>
              <a:rPr lang="en-US" i="1" dirty="0" err="1" smtClean="0">
                <a:solidFill>
                  <a:srgbClr val="C00000"/>
                </a:solidFill>
              </a:rPr>
              <a:t>Amram</a:t>
            </a:r>
            <a:r>
              <a:rPr lang="en-US" i="1" dirty="0" smtClean="0">
                <a:solidFill>
                  <a:srgbClr val="C00000"/>
                </a:solidFill>
              </a:rPr>
              <a:t>, is this woman permitted me, or is she forbidden me?” Moses said, “She is forbidden to thee.” </a:t>
            </a:r>
            <a:r>
              <a:rPr lang="en-US" i="1" dirty="0" err="1" smtClean="0">
                <a:solidFill>
                  <a:srgbClr val="C00000"/>
                </a:solidFill>
              </a:rPr>
              <a:t>Zimri</a:t>
            </a:r>
            <a:r>
              <a:rPr lang="en-US" i="1" dirty="0" smtClean="0">
                <a:solidFill>
                  <a:srgbClr val="C00000"/>
                </a:solidFill>
              </a:rPr>
              <a:t> answered: “Art thou really the faithful expounder of the Torah, whose reliability God praised with the words, ‘He is faithful in all Mine house?’ How then canst thou assert that she is forbidden me, for then thy wife would be forbidden to thee, for she is a </a:t>
            </a:r>
            <a:r>
              <a:rPr lang="en-US" i="1" dirty="0" err="1" smtClean="0">
                <a:solidFill>
                  <a:srgbClr val="C00000"/>
                </a:solidFill>
              </a:rPr>
              <a:t>Midianite</a:t>
            </a:r>
            <a:r>
              <a:rPr lang="en-US" i="1" dirty="0" smtClean="0">
                <a:solidFill>
                  <a:srgbClr val="C00000"/>
                </a:solidFill>
              </a:rPr>
              <a:t> like this woman, and this one is a noble woman of a noble family, whereas thy wife is the daughter of an idolatrous priest.”</a:t>
            </a:r>
            <a:endParaRPr lang="en-ZA" i="1" dirty="0" smtClean="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6</a:t>
            </a:fld>
            <a:endParaRPr lang="en-ZA"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SPRING FESTIVALS</a:t>
            </a:r>
            <a:endParaRPr lang="en-ZA" dirty="0"/>
          </a:p>
        </p:txBody>
      </p:sp>
      <p:sp>
        <p:nvSpPr>
          <p:cNvPr id="3" name="Content Placeholder 2"/>
          <p:cNvSpPr>
            <a:spLocks noGrp="1"/>
          </p:cNvSpPr>
          <p:nvPr>
            <p:ph idx="1"/>
          </p:nvPr>
        </p:nvSpPr>
        <p:spPr/>
        <p:txBody>
          <a:bodyPr/>
          <a:lstStyle/>
          <a:p>
            <a:r>
              <a:rPr lang="en-ZA" b="1" dirty="0" smtClean="0"/>
              <a:t>NUMBERS 28:16-25: </a:t>
            </a:r>
            <a:r>
              <a:rPr lang="en-ZA" dirty="0" smtClean="0"/>
              <a:t>The three Spring festivals of Passover, Unleavened Bread and First fruits.</a:t>
            </a:r>
          </a:p>
          <a:p>
            <a:r>
              <a:rPr lang="en-ZA" dirty="0" smtClean="0"/>
              <a:t>They required so many sheep that the Jewish historian, Josephus, mentions there were annually over two hundred and fifty thousand sacrifices during this seven-day feast. This feast time represented a personal consecration from that which contaminates us physically and spiritually. </a:t>
            </a:r>
          </a:p>
          <a:p>
            <a:r>
              <a:rPr lang="en-ZA" dirty="0" smtClean="0"/>
              <a:t>As the Israelites came out of slavery, so we also are coming out of all that enslaved our hearts and minds to serve </a:t>
            </a:r>
            <a:r>
              <a:rPr lang="he-IL" dirty="0" smtClean="0">
                <a:effectLst>
                  <a:outerShdw blurRad="38100" dist="38100" dir="2700000" algn="tl">
                    <a:srgbClr val="000000">
                      <a:alpha val="43137"/>
                    </a:srgbClr>
                  </a:outerShdw>
                </a:effectLst>
              </a:rPr>
              <a:t>י</a:t>
            </a:r>
            <a:r>
              <a:rPr lang="he-IL" dirty="0" smtClean="0"/>
              <a:t>הוה</a:t>
            </a:r>
            <a:r>
              <a:rPr lang="en-ZA" dirty="0" smtClean="0"/>
              <a:t> with clean hearts and hands. We are to purify our speech and associations daily to become a pleasing aroma before </a:t>
            </a:r>
            <a:r>
              <a:rPr lang="he-IL" dirty="0" smtClean="0"/>
              <a:t>יהוה </a:t>
            </a:r>
            <a:r>
              <a:rPr lang="en-ZA" dirty="0" smtClean="0"/>
              <a:t>. As </a:t>
            </a:r>
            <a:r>
              <a:rPr lang="he-IL" dirty="0" smtClean="0">
                <a:effectLst>
                  <a:outerShdw blurRad="38100" dist="38100" dir="2700000" algn="tl">
                    <a:srgbClr val="000000">
                      <a:alpha val="43137"/>
                    </a:srgbClr>
                  </a:outerShdw>
                </a:effectLst>
              </a:rPr>
              <a:t>יהושע</a:t>
            </a:r>
            <a:r>
              <a:rPr lang="en-ZA" dirty="0" smtClean="0"/>
              <a:t> offered himself as a pure sacrifice, a pleasing aroma, we too must observe the way of His holiness. He declares, </a:t>
            </a:r>
            <a:r>
              <a:rPr lang="en-ZA" i="1" dirty="0" smtClean="0"/>
              <a:t>"Be ye holy as I am holy." </a:t>
            </a:r>
            <a:r>
              <a:rPr lang="en-ZA" dirty="0" smtClean="0"/>
              <a:t>(Leviticus 11:44; 19:2; 20:7-8; 1 Peter 1:15-16)</a:t>
            </a:r>
          </a:p>
        </p:txBody>
      </p:sp>
      <p:sp>
        <p:nvSpPr>
          <p:cNvPr id="4" name="Slide Number Placeholder 3"/>
          <p:cNvSpPr>
            <a:spLocks noGrp="1"/>
          </p:cNvSpPr>
          <p:nvPr>
            <p:ph type="sldNum" sz="quarter" idx="12"/>
          </p:nvPr>
        </p:nvSpPr>
        <p:spPr/>
        <p:txBody>
          <a:bodyPr/>
          <a:lstStyle/>
          <a:p>
            <a:fld id="{715B7D16-8FAD-4D2D-B977-107333E7495D}" type="slidenum">
              <a:rPr lang="en-ZA" smtClean="0"/>
              <a:pPr/>
              <a:t>60</a:t>
            </a:fld>
            <a:endParaRPr lang="en-ZA"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FALL FESTIVALS</a:t>
            </a:r>
            <a:endParaRPr lang="en-ZA" dirty="0"/>
          </a:p>
        </p:txBody>
      </p:sp>
      <p:sp>
        <p:nvSpPr>
          <p:cNvPr id="3" name="Content Placeholder 2"/>
          <p:cNvSpPr>
            <a:spLocks noGrp="1"/>
          </p:cNvSpPr>
          <p:nvPr>
            <p:ph idx="1"/>
          </p:nvPr>
        </p:nvSpPr>
        <p:spPr/>
        <p:txBody>
          <a:bodyPr>
            <a:normAutofit lnSpcReduction="10000"/>
          </a:bodyPr>
          <a:lstStyle/>
          <a:p>
            <a:r>
              <a:rPr lang="en-ZA" dirty="0" smtClean="0"/>
              <a:t>All </a:t>
            </a:r>
            <a:r>
              <a:rPr lang="he-IL" dirty="0" smtClean="0"/>
              <a:t>יהוה</a:t>
            </a:r>
            <a:r>
              <a:rPr lang="en-ZA" dirty="0" smtClean="0"/>
              <a:t>’s feasts are prophetic in nature and are to be celebrated as rehearsals each year. The feasts are designed to protect and cover the bride while the </a:t>
            </a:r>
            <a:r>
              <a:rPr lang="en-ZA" dirty="0" err="1" smtClean="0"/>
              <a:t>Ruach</a:t>
            </a:r>
            <a:r>
              <a:rPr lang="en-ZA" dirty="0" smtClean="0"/>
              <a:t> Ha </a:t>
            </a:r>
            <a:r>
              <a:rPr lang="en-ZA" dirty="0" err="1" smtClean="0"/>
              <a:t>Kodesh</a:t>
            </a:r>
            <a:r>
              <a:rPr lang="en-ZA" dirty="0" smtClean="0"/>
              <a:t>/Holy Spirit guides her to her destiny. The last three feasts reveal the wedding and the wedding celebration, called the wedding supper of the Lamb. </a:t>
            </a:r>
            <a:r>
              <a:rPr lang="he-IL" dirty="0" smtClean="0">
                <a:effectLst>
                  <a:outerShdw blurRad="38100" dist="38100" dir="2700000" algn="tl">
                    <a:srgbClr val="000000">
                      <a:alpha val="43137"/>
                    </a:srgbClr>
                  </a:outerShdw>
                </a:effectLst>
              </a:rPr>
              <a:t>יהושע </a:t>
            </a:r>
            <a:r>
              <a:rPr lang="en-ZA" dirty="0" smtClean="0"/>
              <a:t> has fulfilled the spring feasts; the fall feasts He will yet fulfil at His second coming (Revelation 19:9).</a:t>
            </a:r>
          </a:p>
          <a:p>
            <a:r>
              <a:rPr lang="en-ZA" i="1" dirty="0" smtClean="0">
                <a:solidFill>
                  <a:srgbClr val="C00000"/>
                </a:solidFill>
              </a:rPr>
              <a:t>The fall feast season commences with the Feast of Yom </a:t>
            </a:r>
            <a:r>
              <a:rPr lang="en-ZA" i="1" dirty="0" err="1" smtClean="0">
                <a:solidFill>
                  <a:srgbClr val="C00000"/>
                </a:solidFill>
              </a:rPr>
              <a:t>Teruah</a:t>
            </a:r>
            <a:r>
              <a:rPr lang="en-ZA" i="1" dirty="0" smtClean="0">
                <a:solidFill>
                  <a:srgbClr val="C00000"/>
                </a:solidFill>
              </a:rPr>
              <a:t>, Hebrew for the Feast of Trumpets. This first fall feast ushers in the bride by trumpet blowing to let her know the Bridegroom </a:t>
            </a:r>
            <a:r>
              <a:rPr lang="he-IL" i="1" dirty="0" smtClean="0">
                <a:solidFill>
                  <a:srgbClr val="C00000"/>
                </a:solidFill>
                <a:effectLst>
                  <a:outerShdw blurRad="38100" dist="38100" dir="2700000" algn="tl">
                    <a:srgbClr val="000000">
                      <a:alpha val="43137"/>
                    </a:srgbClr>
                  </a:outerShdw>
                </a:effectLst>
              </a:rPr>
              <a:t>יהושע</a:t>
            </a:r>
            <a:r>
              <a:rPr lang="en-ZA" i="1" dirty="0" smtClean="0">
                <a:solidFill>
                  <a:srgbClr val="C00000"/>
                </a:solidFill>
              </a:rPr>
              <a:t> Ha Mashiach, the Messiah, is coming! At this time, the bride has prepared herself by observing all the rehearsals, the feast days of </a:t>
            </a:r>
            <a:r>
              <a:rPr lang="he-IL" i="1" dirty="0" smtClean="0">
                <a:solidFill>
                  <a:srgbClr val="C00000"/>
                </a:solidFill>
              </a:rPr>
              <a:t>יהוה</a:t>
            </a:r>
            <a:r>
              <a:rPr lang="en-ZA" i="1" dirty="0" smtClean="0">
                <a:solidFill>
                  <a:srgbClr val="C00000"/>
                </a:solidFill>
              </a:rPr>
              <a:t> (Leviticus 23). She has kept herself holy by keeping the Sabbath and knows the difference between the clean and unclean, holy and unholy (Ezekiel 44:23-24). The Sabbath is called the wedding ring, the sign of a true and faithful bride. She is the one who keeps the Sabbath holy.</a:t>
            </a:r>
          </a:p>
          <a:p>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61</a:t>
            </a:fld>
            <a:endParaRPr lang="en-ZA"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smtClean="0"/>
              <a:t>FOLLOWING FEASTS</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‘These you prepare to </a:t>
            </a:r>
            <a:r>
              <a:rPr lang="he-IL" i="1" dirty="0" smtClean="0">
                <a:solidFill>
                  <a:srgbClr val="004821"/>
                </a:solidFill>
              </a:rPr>
              <a:t>יהוה</a:t>
            </a:r>
            <a:r>
              <a:rPr lang="en-ZA" i="1" dirty="0" smtClean="0">
                <a:solidFill>
                  <a:srgbClr val="004821"/>
                </a:solidFill>
              </a:rPr>
              <a:t> at your appointed times, besides your vowed offerings and your voluntary offerings, as your burnt offerings and your grain offerings, as your drink offerings and your peace offerings.’ </a:t>
            </a:r>
            <a:r>
              <a:rPr lang="en-ZA" b="1" i="1" dirty="0" smtClean="0">
                <a:solidFill>
                  <a:srgbClr val="004821"/>
                </a:solidFill>
              </a:rPr>
              <a:t>” </a:t>
            </a:r>
            <a:r>
              <a:rPr lang="en-US" b="1" i="1" dirty="0" smtClean="0">
                <a:solidFill>
                  <a:srgbClr val="004821"/>
                </a:solidFill>
              </a:rPr>
              <a:t>(Numbers 29:39)</a:t>
            </a:r>
          </a:p>
          <a:p>
            <a:r>
              <a:rPr lang="en-ZA" dirty="0" smtClean="0"/>
              <a:t>With regard to the sacrifices and their seasons and diversities</a:t>
            </a:r>
            <a:r>
              <a:rPr lang="en-ZA" i="1" dirty="0" smtClean="0">
                <a:solidFill>
                  <a:srgbClr val="C00000"/>
                </a:solidFill>
              </a:rPr>
              <a:t>, "none of these may be absent without a grievous loss. The new moon feasts, which seemed so wholly secular, and would not keep time with the </a:t>
            </a:r>
            <a:r>
              <a:rPr lang="en-ZA" i="1" dirty="0" err="1" smtClean="0">
                <a:solidFill>
                  <a:srgbClr val="C00000"/>
                </a:solidFill>
              </a:rPr>
              <a:t>sabbaths</a:t>
            </a:r>
            <a:r>
              <a:rPr lang="en-ZA" i="1" dirty="0" smtClean="0">
                <a:solidFill>
                  <a:srgbClr val="C00000"/>
                </a:solidFill>
              </a:rPr>
              <a:t> of divine obligation, were as much </a:t>
            </a:r>
            <a:r>
              <a:rPr lang="en-ZA" i="1" dirty="0" err="1" smtClean="0">
                <a:solidFill>
                  <a:srgbClr val="C00000"/>
                </a:solidFill>
              </a:rPr>
              <a:t>honored</a:t>
            </a:r>
            <a:r>
              <a:rPr lang="en-ZA" i="1" dirty="0" smtClean="0">
                <a:solidFill>
                  <a:srgbClr val="C00000"/>
                </a:solidFill>
              </a:rPr>
              <a:t> as the days of Passover. And so a religion that does not blend itself with and twine itself about the secular joys and interests of our natural life is wanting in a most important point, and is not perfect before God." [Numbers, </a:t>
            </a:r>
            <a:r>
              <a:rPr lang="en-ZA" i="1" dirty="0" err="1" smtClean="0">
                <a:solidFill>
                  <a:srgbClr val="C00000"/>
                </a:solidFill>
              </a:rPr>
              <a:t>Eerdmanns</a:t>
            </a:r>
            <a:r>
              <a:rPr lang="en-ZA" i="1" dirty="0" smtClean="0">
                <a:solidFill>
                  <a:srgbClr val="C00000"/>
                </a:solidFill>
              </a:rPr>
              <a:t>, pg. 383]</a:t>
            </a:r>
          </a:p>
          <a:p>
            <a:r>
              <a:rPr lang="en-ZA" dirty="0" smtClean="0"/>
              <a:t>Abundant freewill, voluntary sacrifices were representatives of Israel's zeal for </a:t>
            </a:r>
            <a:r>
              <a:rPr lang="he-IL" dirty="0" smtClean="0"/>
              <a:t>יהוה</a:t>
            </a:r>
            <a:r>
              <a:rPr lang="en-ZA" dirty="0" smtClean="0"/>
              <a:t>. So also is generous giving of finances, time, and labours to </a:t>
            </a:r>
            <a:r>
              <a:rPr lang="he-IL" dirty="0" smtClean="0">
                <a:effectLst>
                  <a:outerShdw blurRad="38100" dist="38100" dir="2700000" algn="tl">
                    <a:srgbClr val="000000">
                      <a:alpha val="43137"/>
                    </a:srgbClr>
                  </a:outerShdw>
                </a:effectLst>
              </a:rPr>
              <a:t>יהושע </a:t>
            </a:r>
            <a:r>
              <a:rPr lang="en-ZA" dirty="0" smtClean="0"/>
              <a:t>'s purposes.</a:t>
            </a:r>
            <a:endParaRPr lang="en-ZA"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62</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LEGENDS OF THE JEWS - 4 </a:t>
            </a:r>
            <a:endParaRPr lang="en-ZA" dirty="0"/>
          </a:p>
        </p:txBody>
      </p:sp>
      <p:sp>
        <p:nvSpPr>
          <p:cNvPr id="3" name="Content Placeholder 2"/>
          <p:cNvSpPr>
            <a:spLocks noGrp="1"/>
          </p:cNvSpPr>
          <p:nvPr>
            <p:ph idx="1"/>
          </p:nvPr>
        </p:nvSpPr>
        <p:spPr/>
        <p:txBody>
          <a:bodyPr>
            <a:normAutofit lnSpcReduction="10000"/>
          </a:bodyPr>
          <a:lstStyle/>
          <a:p>
            <a:r>
              <a:rPr lang="en-US" i="1" dirty="0" smtClean="0">
                <a:solidFill>
                  <a:srgbClr val="C00000"/>
                </a:solidFill>
              </a:rPr>
              <a:t>At those words, Moses, </a:t>
            </a:r>
            <a:r>
              <a:rPr lang="en-US" i="1" dirty="0" err="1" smtClean="0">
                <a:solidFill>
                  <a:srgbClr val="C00000"/>
                </a:solidFill>
              </a:rPr>
              <a:t>Eleazar</a:t>
            </a:r>
            <a:r>
              <a:rPr lang="en-US" i="1" dirty="0" smtClean="0">
                <a:solidFill>
                  <a:srgbClr val="C00000"/>
                </a:solidFill>
              </a:rPr>
              <a:t>, and the elders began to weep, for they knew not how to make answer to </a:t>
            </a:r>
            <a:r>
              <a:rPr lang="en-US" i="1" dirty="0" err="1" smtClean="0">
                <a:solidFill>
                  <a:srgbClr val="C00000"/>
                </a:solidFill>
              </a:rPr>
              <a:t>Zimri’s</a:t>
            </a:r>
            <a:r>
              <a:rPr lang="en-US" i="1" dirty="0" smtClean="0">
                <a:solidFill>
                  <a:srgbClr val="C00000"/>
                </a:solidFill>
              </a:rPr>
              <a:t> insolent words, nor what they could do to restrain this sinner from the accomplishment of his sin. God said to Moses: “Where is thy wisdom? Thou didst need to utter only one word, and </a:t>
            </a:r>
            <a:r>
              <a:rPr lang="en-US" i="1" dirty="0" err="1" smtClean="0">
                <a:solidFill>
                  <a:srgbClr val="C00000"/>
                </a:solidFill>
              </a:rPr>
              <a:t>Korah</a:t>
            </a:r>
            <a:r>
              <a:rPr lang="en-US" i="1" dirty="0" smtClean="0">
                <a:solidFill>
                  <a:srgbClr val="C00000"/>
                </a:solidFill>
              </a:rPr>
              <a:t> and all his company were swallowed by the earth. Canst thou now do nothing better than to weep?” The Holy Spirit exclaimed at Moses’ perplexity and silence, “The stouthearted are spoiled, they have slept their sleep.”</a:t>
            </a:r>
            <a:endParaRPr lang="en-ZA" i="1" dirty="0" smtClean="0">
              <a:solidFill>
                <a:srgbClr val="C00000"/>
              </a:solidFill>
            </a:endParaRPr>
          </a:p>
          <a:p>
            <a:r>
              <a:rPr lang="en-US" i="1" dirty="0" smtClean="0">
                <a:solidFill>
                  <a:srgbClr val="C00000"/>
                </a:solidFill>
              </a:rPr>
              <a:t>God, who calls the pious to strict account, punished Moses for the lack of decision that he displayed on this occasion, by leaving his burial-place unknown to mankind. While Moses and other pious men were irresolute and deliberated whether or not </a:t>
            </a:r>
            <a:r>
              <a:rPr lang="en-US" i="1" dirty="0" err="1" smtClean="0">
                <a:solidFill>
                  <a:srgbClr val="C00000"/>
                </a:solidFill>
              </a:rPr>
              <a:t>Zimri</a:t>
            </a:r>
            <a:r>
              <a:rPr lang="en-US" i="1" dirty="0" smtClean="0">
                <a:solidFill>
                  <a:srgbClr val="C00000"/>
                </a:solidFill>
              </a:rPr>
              <a:t> deserved death, </a:t>
            </a:r>
            <a:r>
              <a:rPr lang="en-US" i="1" dirty="0" err="1" smtClean="0">
                <a:solidFill>
                  <a:srgbClr val="C00000"/>
                </a:solidFill>
              </a:rPr>
              <a:t>Phinehas</a:t>
            </a:r>
            <a:r>
              <a:rPr lang="en-US" i="1" dirty="0" smtClean="0">
                <a:solidFill>
                  <a:srgbClr val="C00000"/>
                </a:solidFill>
              </a:rPr>
              <a:t> said to Moses: “O my great-uncle, didst thou not teach me, when thou didst return from Mount Sinai, that is was the zealot’s task for the sake of God’s law to slay those who commit </a:t>
            </a:r>
            <a:r>
              <a:rPr lang="en-US" i="1" dirty="0" err="1" smtClean="0">
                <a:solidFill>
                  <a:srgbClr val="C00000"/>
                </a:solidFill>
              </a:rPr>
              <a:t>unchastity</a:t>
            </a:r>
            <a:r>
              <a:rPr lang="en-US" i="1" dirty="0" smtClean="0">
                <a:solidFill>
                  <a:srgbClr val="C00000"/>
                </a:solidFill>
              </a:rPr>
              <a:t> with non-Jewish women?”</a:t>
            </a:r>
            <a:endParaRPr lang="en-ZA" i="1" dirty="0" smtClean="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LEGENDS OF THE JEWS - 5 </a:t>
            </a:r>
            <a:endParaRPr lang="en-ZA" dirty="0"/>
          </a:p>
        </p:txBody>
      </p:sp>
      <p:sp>
        <p:nvSpPr>
          <p:cNvPr id="3" name="Content Placeholder 2"/>
          <p:cNvSpPr>
            <a:spLocks noGrp="1"/>
          </p:cNvSpPr>
          <p:nvPr>
            <p:ph idx="1"/>
          </p:nvPr>
        </p:nvSpPr>
        <p:spPr/>
        <p:txBody>
          <a:bodyPr/>
          <a:lstStyle/>
          <a:p>
            <a:r>
              <a:rPr lang="en-US" i="1" dirty="0" err="1" smtClean="0">
                <a:solidFill>
                  <a:srgbClr val="C00000"/>
                </a:solidFill>
              </a:rPr>
              <a:t>Phinehas</a:t>
            </a:r>
            <a:r>
              <a:rPr lang="en-US" i="1" dirty="0" smtClean="0">
                <a:solidFill>
                  <a:srgbClr val="C00000"/>
                </a:solidFill>
              </a:rPr>
              <a:t> took the liberty of pointing out the law to his teacher Moses who had forgotten it, because, “when God’s name is profaned, no man should consider the respect due to a teacher,” wherefore </a:t>
            </a:r>
            <a:r>
              <a:rPr lang="en-US" i="1" dirty="0" err="1" smtClean="0">
                <a:solidFill>
                  <a:srgbClr val="C00000"/>
                </a:solidFill>
              </a:rPr>
              <a:t>Phinehas</a:t>
            </a:r>
            <a:r>
              <a:rPr lang="en-US" i="1" dirty="0" smtClean="0">
                <a:solidFill>
                  <a:srgbClr val="C00000"/>
                </a:solidFill>
              </a:rPr>
              <a:t> thought now only of establishing God’s law, and in doing this it was necessary to recall it to Moses’ mind. Moses indeed did not take it all amiss, but said to </a:t>
            </a:r>
            <a:r>
              <a:rPr lang="en-US" i="1" dirty="0" err="1" smtClean="0">
                <a:solidFill>
                  <a:srgbClr val="C00000"/>
                </a:solidFill>
              </a:rPr>
              <a:t>Phinehas</a:t>
            </a:r>
            <a:r>
              <a:rPr lang="en-US" i="1" dirty="0" smtClean="0">
                <a:solidFill>
                  <a:srgbClr val="C00000"/>
                </a:solidFill>
              </a:rPr>
              <a:t>, “Let the reader of the letter be its bearer also,” words by which he called upon </a:t>
            </a:r>
            <a:r>
              <a:rPr lang="en-US" i="1" dirty="0" err="1" smtClean="0">
                <a:solidFill>
                  <a:srgbClr val="C00000"/>
                </a:solidFill>
              </a:rPr>
              <a:t>Phinehas</a:t>
            </a:r>
            <a:r>
              <a:rPr lang="en-US" i="1" dirty="0" smtClean="0">
                <a:solidFill>
                  <a:srgbClr val="C00000"/>
                </a:solidFill>
              </a:rPr>
              <a:t> himself to visit punishment upon the sinners.</a:t>
            </a:r>
            <a:endParaRPr lang="en-ZA" i="1" dirty="0" smtClean="0">
              <a:solidFill>
                <a:srgbClr val="C00000"/>
              </a:solidFill>
            </a:endParaRPr>
          </a:p>
          <a:p>
            <a:r>
              <a:rPr lang="en-US" i="1" dirty="0" err="1" smtClean="0">
                <a:solidFill>
                  <a:srgbClr val="C00000"/>
                </a:solidFill>
              </a:rPr>
              <a:t>Phinehas</a:t>
            </a:r>
            <a:r>
              <a:rPr lang="en-US" i="1" dirty="0" smtClean="0">
                <a:solidFill>
                  <a:srgbClr val="C00000"/>
                </a:solidFill>
              </a:rPr>
              <a:t> was now for a time in doubt whether he should dare to punish the sinners, for it was to be expected that he would eventually meet his death in this way, being one against two, </a:t>
            </a:r>
            <a:r>
              <a:rPr lang="en-US" i="1" dirty="0" err="1" smtClean="0">
                <a:solidFill>
                  <a:srgbClr val="C00000"/>
                </a:solidFill>
              </a:rPr>
              <a:t>Zimri</a:t>
            </a:r>
            <a:r>
              <a:rPr lang="en-US" i="1" dirty="0" smtClean="0">
                <a:solidFill>
                  <a:srgbClr val="C00000"/>
                </a:solidFill>
              </a:rPr>
              <a:t> and his mistress </a:t>
            </a:r>
            <a:r>
              <a:rPr lang="en-US" i="1" dirty="0" err="1" smtClean="0">
                <a:solidFill>
                  <a:srgbClr val="C00000"/>
                </a:solidFill>
              </a:rPr>
              <a:t>Cozbi</a:t>
            </a:r>
            <a:r>
              <a:rPr lang="en-US" i="1" dirty="0" smtClean="0">
                <a:solidFill>
                  <a:srgbClr val="C00000"/>
                </a:solidFill>
              </a:rPr>
              <a:t>. When, however, the plague that God had sent upon Israel on account of their sins spread more and more rapidly, </a:t>
            </a:r>
            <a:r>
              <a:rPr lang="en-US" i="1" dirty="0" err="1" smtClean="0">
                <a:solidFill>
                  <a:srgbClr val="C00000"/>
                </a:solidFill>
              </a:rPr>
              <a:t>Phinehas</a:t>
            </a:r>
            <a:r>
              <a:rPr lang="en-US" i="1" dirty="0" smtClean="0">
                <a:solidFill>
                  <a:srgbClr val="C00000"/>
                </a:solidFill>
              </a:rPr>
              <a:t> determined to risk his life in trying to kill the sinners.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THE LEGENDS OF THE JEWS - 6 </a:t>
            </a:r>
            <a:endParaRPr lang="en-ZA" dirty="0"/>
          </a:p>
        </p:txBody>
      </p:sp>
      <p:sp>
        <p:nvSpPr>
          <p:cNvPr id="3" name="Content Placeholder 2"/>
          <p:cNvSpPr>
            <a:spLocks noGrp="1"/>
          </p:cNvSpPr>
          <p:nvPr>
            <p:ph idx="1"/>
          </p:nvPr>
        </p:nvSpPr>
        <p:spPr/>
        <p:txBody>
          <a:bodyPr/>
          <a:lstStyle/>
          <a:p>
            <a:r>
              <a:rPr lang="en-US" i="1" dirty="0" smtClean="0">
                <a:solidFill>
                  <a:srgbClr val="C00000"/>
                </a:solidFill>
              </a:rPr>
              <a:t>“For,” said he to himself, “the horse goes willingly into battle, and is ready to be slain only to be of service to its master. How much more does it behoove me to expose myself to death in order to sanctify God’s name!” He found himself all the more impelled to act thus because he could not well leave the punishment of the sinners to others. He said: “The tribe of Reuben can effect nothing in this instance, because their grandsire Reuben was himself suspected of an unchaste action; nothing is to be expected from the tribe of Simeon, for it follows the sinful example of its prince </a:t>
            </a:r>
            <a:r>
              <a:rPr lang="en-US" i="1" dirty="0" err="1" smtClean="0">
                <a:solidFill>
                  <a:srgbClr val="C00000"/>
                </a:solidFill>
              </a:rPr>
              <a:t>Zimri</a:t>
            </a:r>
            <a:r>
              <a:rPr lang="en-US" i="1" dirty="0" smtClean="0">
                <a:solidFill>
                  <a:srgbClr val="C00000"/>
                </a:solidFill>
              </a:rPr>
              <a:t>; the tribe of Judah cannot well be of use in this matter, because their grandsire Judah committed </a:t>
            </a:r>
            <a:r>
              <a:rPr lang="en-US" i="1" dirty="0" err="1" smtClean="0">
                <a:solidFill>
                  <a:srgbClr val="C00000"/>
                </a:solidFill>
              </a:rPr>
              <a:t>unchastity</a:t>
            </a:r>
            <a:r>
              <a:rPr lang="en-US" i="1" dirty="0" smtClean="0">
                <a:solidFill>
                  <a:srgbClr val="C00000"/>
                </a:solidFill>
              </a:rPr>
              <a:t> with his daughter-in-law Tamar; Moses himself is doomed to impotence because his wife </a:t>
            </a:r>
            <a:r>
              <a:rPr lang="en-US" i="1" dirty="0" err="1" smtClean="0">
                <a:solidFill>
                  <a:srgbClr val="C00000"/>
                </a:solidFill>
              </a:rPr>
              <a:t>Zipporah</a:t>
            </a:r>
            <a:r>
              <a:rPr lang="en-US" i="1" dirty="0" smtClean="0">
                <a:solidFill>
                  <a:srgbClr val="C00000"/>
                </a:solidFill>
              </a:rPr>
              <a:t> is a </a:t>
            </a:r>
            <a:r>
              <a:rPr lang="en-US" i="1" dirty="0" err="1" smtClean="0">
                <a:solidFill>
                  <a:srgbClr val="C00000"/>
                </a:solidFill>
              </a:rPr>
              <a:t>Midianite</a:t>
            </a:r>
            <a:r>
              <a:rPr lang="en-US" i="1" dirty="0" smtClean="0">
                <a:solidFill>
                  <a:srgbClr val="C00000"/>
                </a:solidFill>
              </a:rPr>
              <a:t> woman. Hence there remains nothing but for me to interpose.”</a:t>
            </a:r>
            <a:endParaRPr lang="en-ZA" i="1" dirty="0" smtClean="0">
              <a:solidFill>
                <a:srgbClr val="C00000"/>
              </a:solidFill>
            </a:endParaRPr>
          </a:p>
          <a:p>
            <a:endParaRPr lang="en-ZA" i="1" dirty="0">
              <a:solidFill>
                <a:srgbClr val="C00000"/>
              </a:solidFill>
            </a:endParaRPr>
          </a:p>
        </p:txBody>
      </p:sp>
      <p:sp>
        <p:nvSpPr>
          <p:cNvPr id="4" name="Slide Number Placeholder 3"/>
          <p:cNvSpPr>
            <a:spLocks noGrp="1"/>
          </p:cNvSpPr>
          <p:nvPr>
            <p:ph type="sldNum" sz="quarter" idx="12"/>
          </p:nvPr>
        </p:nvSpPr>
        <p:spPr/>
        <p:txBody>
          <a:bodyPr/>
          <a:lstStyle/>
          <a:p>
            <a:fld id="{715B7D16-8FAD-4D2D-B977-107333E7495D}" type="slidenum">
              <a:rPr lang="en-ZA" smtClean="0"/>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35989</TotalTime>
  <Words>11075</Words>
  <Application>Microsoft Office PowerPoint</Application>
  <PresentationFormat>On-screen Show (4:3)</PresentationFormat>
  <Paragraphs>368</Paragraphs>
  <Slides>62</Slides>
  <Notes>1</Notes>
  <HiddenSlides>0</HiddenSlides>
  <MMClips>0</MMClips>
  <ScaleCrop>false</ScaleCrop>
  <HeadingPairs>
    <vt:vector size="4" baseType="variant">
      <vt:variant>
        <vt:lpstr>Theme</vt:lpstr>
      </vt:variant>
      <vt:variant>
        <vt:i4>1</vt:i4>
      </vt:variant>
      <vt:variant>
        <vt:lpstr>Slide Titles</vt:lpstr>
      </vt:variant>
      <vt:variant>
        <vt:i4>62</vt:i4>
      </vt:variant>
    </vt:vector>
  </HeadingPairs>
  <TitlesOfParts>
    <vt:vector size="63" baseType="lpstr">
      <vt:lpstr>Office Theme</vt:lpstr>
      <vt:lpstr>Slide 1</vt:lpstr>
      <vt:lpstr>RECOGNITION</vt:lpstr>
      <vt:lpstr>PINCHAS – “PHINEAS”</vt:lpstr>
      <vt:lpstr>THE LEGENDS OF THE JEWS - 1</vt:lpstr>
      <vt:lpstr>THE LEGENDS OF THE JEWS - 2 </vt:lpstr>
      <vt:lpstr>THE LEGENDS OF THE JEWS -3 </vt:lpstr>
      <vt:lpstr>THE LEGENDS OF THE JEWS - 4 </vt:lpstr>
      <vt:lpstr>THE LEGENDS OF THE JEWS - 5 </vt:lpstr>
      <vt:lpstr>THE LEGENDS OF THE JEWS - 6 </vt:lpstr>
      <vt:lpstr>SHITTIM</vt:lpstr>
      <vt:lpstr>JOINED TO BAAL</vt:lpstr>
      <vt:lpstr>HANG THEM FACING THE SUN</vt:lpstr>
      <vt:lpstr>ZIMRI</vt:lpstr>
      <vt:lpstr>MIDIANITES</vt:lpstr>
      <vt:lpstr>PINCHAS</vt:lpstr>
      <vt:lpstr>PINCHAS RISES UP</vt:lpstr>
      <vt:lpstr>WHAT IS A ZEALOT?</vt:lpstr>
      <vt:lpstr>TWELVE MIRACLES - 1   Legends of the Jews</vt:lpstr>
      <vt:lpstr>TWELVE MIRACLES - 2   Legends of the Jews</vt:lpstr>
      <vt:lpstr>COVENANT</vt:lpstr>
      <vt:lpstr>COVENANT OF PEACE</vt:lpstr>
      <vt:lpstr>ETERNAL PRIESTHOOD</vt:lpstr>
      <vt:lpstr>יהושע</vt:lpstr>
      <vt:lpstr>PROMISE OF יהושע</vt:lpstr>
      <vt:lpstr>APOSTLE PAUL </vt:lpstr>
      <vt:lpstr>ZIMRI AND COZBI</vt:lpstr>
      <vt:lpstr>COZBI</vt:lpstr>
      <vt:lpstr>CENSUS AND ALLOTMENT</vt:lpstr>
      <vt:lpstr>DECENDANTS OF SIMEON</vt:lpstr>
      <vt:lpstr>70 CLANS</vt:lpstr>
      <vt:lpstr>DAUGHTERS OF TZ’LOF’CHAD</vt:lpstr>
      <vt:lpstr>RECEIVING THEIR INHERITANCE</vt:lpstr>
      <vt:lpstr>LAW OF INHERITANCE</vt:lpstr>
      <vt:lpstr>HEBREWS PLACE OF REST</vt:lpstr>
      <vt:lpstr>FINAL WORDS</vt:lpstr>
      <vt:lpstr>INHERITORS</vt:lpstr>
      <vt:lpstr>PARENTS/TEACHERS</vt:lpstr>
      <vt:lpstr>TEACHERS</vt:lpstr>
      <vt:lpstr>FAMILY</vt:lpstr>
      <vt:lpstr>“CHILDREN OF YAH”.</vt:lpstr>
      <vt:lpstr>TEACHING</vt:lpstr>
      <vt:lpstr>TEACHING OF CHILDREN</vt:lpstr>
      <vt:lpstr>ABRAHAM (Side note)</vt:lpstr>
      <vt:lpstr>INHERITANCE</vt:lpstr>
      <vt:lpstr>INHERITANCE CON’T</vt:lpstr>
      <vt:lpstr>יהושע</vt:lpstr>
      <vt:lpstr>PROPHETICALLY</vt:lpstr>
      <vt:lpstr>A SHEPHERD</vt:lpstr>
      <vt:lpstr>MILITARY LEADER</vt:lpstr>
      <vt:lpstr>GOOD AND BAD SHEPHERD</vt:lpstr>
      <vt:lpstr>DAVID</vt:lpstr>
      <vt:lpstr>EZEKIEL</vt:lpstr>
      <vt:lpstr>THE SCATTERD SHEEP</vt:lpstr>
      <vt:lpstr>MOSHE AND DAVID</vt:lpstr>
      <vt:lpstr>SUMMARY</vt:lpstr>
      <vt:lpstr>APPOINTED TIMES</vt:lpstr>
      <vt:lpstr>DAILY OFFERINGS</vt:lpstr>
      <vt:lpstr>ROSH-HODESH – NEW MOON</vt:lpstr>
      <vt:lpstr>NEW MOON FESTIVAL</vt:lpstr>
      <vt:lpstr>SPRING FESTIVALS</vt:lpstr>
      <vt:lpstr>FALL FESTIVALS</vt:lpstr>
      <vt:lpstr>FOLLOWING FEASTS</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Casper Kotze</cp:lastModifiedBy>
  <cp:revision>924</cp:revision>
  <dcterms:created xsi:type="dcterms:W3CDTF">2010-10-31T07:41:47Z</dcterms:created>
  <dcterms:modified xsi:type="dcterms:W3CDTF">2014-03-01T13:20:03Z</dcterms:modified>
</cp:coreProperties>
</file>